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</p:sldIdLst>
  <p:sldSz cy="6858000" cx="9144000"/>
  <p:notesSz cx="6858000" cy="9144000"/>
  <p:embeddedFontLst>
    <p:embeddedFont>
      <p:font typeface="Source Code Pro"/>
      <p:regular r:id="rId82"/>
      <p:bold r:id="rId83"/>
      <p:italic r:id="rId84"/>
      <p:boldItalic r:id="rId85"/>
    </p:embeddedFont>
    <p:embeddedFont>
      <p:font typeface="Helvetica Neue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180773-E557-4816-B50B-CB985BA49684}">
  <a:tblStyle styleId="{5C180773-E557-4816-B50B-CB985BA496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180A0EC-FFD7-4BA7-878E-4335A970677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SourceCodePro-italic.fntdata"/><Relationship Id="rId83" Type="http://schemas.openxmlformats.org/officeDocument/2006/relationships/font" Target="fonts/SourceCodePro-bold.fntdata"/><Relationship Id="rId42" Type="http://schemas.openxmlformats.org/officeDocument/2006/relationships/slide" Target="slides/slide34.xml"/><Relationship Id="rId86" Type="http://schemas.openxmlformats.org/officeDocument/2006/relationships/font" Target="fonts/HelveticaNeue-regular.fntdata"/><Relationship Id="rId41" Type="http://schemas.openxmlformats.org/officeDocument/2006/relationships/slide" Target="slides/slide33.xml"/><Relationship Id="rId85" Type="http://schemas.openxmlformats.org/officeDocument/2006/relationships/font" Target="fonts/SourceCodePro-boldItalic.fntdata"/><Relationship Id="rId44" Type="http://schemas.openxmlformats.org/officeDocument/2006/relationships/slide" Target="slides/slide36.xml"/><Relationship Id="rId88" Type="http://schemas.openxmlformats.org/officeDocument/2006/relationships/font" Target="fonts/HelveticaNeue-italic.fntdata"/><Relationship Id="rId43" Type="http://schemas.openxmlformats.org/officeDocument/2006/relationships/slide" Target="slides/slide35.xml"/><Relationship Id="rId87" Type="http://schemas.openxmlformats.org/officeDocument/2006/relationships/font" Target="fonts/HelveticaNeue-bold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-boldItalic.fntdata"/><Relationship Id="rId80" Type="http://schemas.openxmlformats.org/officeDocument/2006/relationships/slide" Target="slides/slide72.xml"/><Relationship Id="rId82" Type="http://schemas.openxmlformats.org/officeDocument/2006/relationships/font" Target="fonts/SourceCodePro-regular.fntdata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-xxPxbi9VUVRBCTnoHeEjHvIPWTiOgNSKCKp6oJXibs/edit#slide=id.p3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ikelove/preNivolumabOnNivolumab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4372992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biology of transcription, quantification, batch effects and QC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don't cover: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DE, modeling counts, scaling, transcript lengths, parameter estimation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https://docs.google.com/presentation/d/1-xxPxbi9VUVRBCTnoHeEjHvIPWTiOgNSKCKp6oJXibs/edit#slide=id.p3</a:t>
            </a:r>
            <a:r>
              <a:rPr lang="en-US"/>
              <a:t> </a:t>
            </a:r>
            <a:endParaRPr/>
          </a:p>
        </p:txBody>
      </p:sp>
      <p:sp>
        <p:nvSpPr>
          <p:cNvPr id="177" name="Google Shape;17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a06b2f11e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a06b2f1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4a06b2f11e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9cc63107e_0_6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9cc63107e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9cc63107e_0_7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9cc63107e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9cc63107e_0_6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9cc63107e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9cc63107e_0_6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9cc63107e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9cc63107e_0_7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9cc63107e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9cc63107e_0_8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9cc63107e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9cc63107e_0_8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49cc63107e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9cc63107e_0_8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9cc63107e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9cc63107e_0_8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9cc63107e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“Gene expression is the transcription of genomic DNA into RNA”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“I’ve been analyzing gene expression data for 8 years, developing methods for 4 years”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“While genome is nearly constant within an individual…”</a:t>
            </a:r>
            <a:endParaRPr/>
          </a:p>
        </p:txBody>
      </p:sp>
      <p:sp>
        <p:nvSpPr>
          <p:cNvPr id="184" name="Google Shape;18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9cc63107e_0_8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9cc63107e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9cc63107e_0_8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49cc63107e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9cc63107e_0_10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9cc63107e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49cc63107e_0_10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49cc63107e_0_9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49cc63107e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9cc63107e_0_9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9cc63107e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9cc63107e_0_10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49cc63107e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49cc63107e_0_10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9cc63107e_0_10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9cc63107e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49cc63107e_0_10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49cc63107e_0_10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49cc63107e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49cc63107e_0_10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e9f6fa683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4e9f6fa6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4e9f6fa683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“As opposed to hybridization…”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“…Also we are able to discovery new transcripts, </a:t>
            </a:r>
            <a:br>
              <a:rPr lang="en-US"/>
            </a:br>
            <a:r>
              <a:rPr lang="en-US"/>
              <a:t>and there is other information I’ll come to later”</a:t>
            </a:r>
            <a:endParaRPr/>
          </a:p>
        </p:txBody>
      </p:sp>
      <p:sp>
        <p:nvSpPr>
          <p:cNvPr id="524" name="Google Shape;52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“one example of this is…”</a:t>
            </a:r>
            <a:endParaRPr/>
          </a:p>
        </p:txBody>
      </p:sp>
      <p:sp>
        <p:nvSpPr>
          <p:cNvPr id="194" name="Google Shape;194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4ede1780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24ede17807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e9f6fa683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e9f6fa6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24e9f6fa683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49cc63107e_0_10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49cc63107e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249cc63107e_0_10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4a06b2f11e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4a06b2f11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24a06b2f11e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4a06b2f11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4a06b2f1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https://github.com/mikelove/preNivolumabOnNivolumab</a:t>
            </a:r>
            <a:r>
              <a:rPr lang="en-US"/>
              <a:t> </a:t>
            </a:r>
            <a:endParaRPr/>
          </a:p>
        </p:txBody>
      </p:sp>
      <p:sp>
        <p:nvSpPr>
          <p:cNvPr id="847" name="Google Shape;847;g24a06b2f11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4a06b2f11e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4a06b2f1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24a06b2f11e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“…per gene variances…”</a:t>
            </a:r>
            <a:endParaRPr/>
          </a:p>
        </p:txBody>
      </p:sp>
      <p:sp>
        <p:nvSpPr>
          <p:cNvPr id="210" name="Google Shape;210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4a476090b1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4a476090b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24a476090b1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4a476090b1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4a476090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24a476090b1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4e50959433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24e509594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“As opposed to hybridization…”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“…Also we are able to discovery new transcripts, </a:t>
            </a:r>
            <a:br>
              <a:rPr lang="en-US"/>
            </a:br>
            <a:r>
              <a:rPr lang="en-US"/>
              <a:t>and there is other information I’ll come to later”</a:t>
            </a:r>
            <a:endParaRPr/>
          </a:p>
        </p:txBody>
      </p:sp>
      <p:sp>
        <p:nvSpPr>
          <p:cNvPr id="885" name="Google Shape;885;g24e50959433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4e50959433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4e5095943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24e50959433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4e9f6fa683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4e9f6fa6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24e9f6fa683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RapMap makes use of different data structure and search strategy;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 variable length matches (matching context determined by quality of read) which leads to dynamic, context-dependent NIPs and allows meaningful estimation of “match coverage” (though not currently used by Salmon);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consensus mechanism requires orientation consistency of hits;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transcript sets derived _from_ positions --- positional information is designed to be a fundamental part of all mappings returned by RapMap by default (pseudoalignment can decode that information, but default strategy extracts the set of “compatible” transcripts without txp-level positional information)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49cc63107e_0_1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49cc63107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4e9f6fa683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4e9f6fa68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24e9f6fa683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49cc63107e_0_2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49cc63107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4e9f6fa683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4e9f6fa6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24e9f6fa683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4a476090b1_0_1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4a476090b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4a476090b1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4a476090b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4e50959433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4e5095943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g24e50959433_0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49cc63107e_0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49cc6310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49cc63107e_0_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49cc6310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49cc63107e_0_29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249cc63107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49cc63107e_0_2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49cc63107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detect cis-acting regulatory SNPs (rSNPs) in individuals heterozygous for a transcribed SNP (tSNP)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https://www.ncbi.nlm.nih.gov/pmc/articles/PMC4372992/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e50959433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e5095943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4e50959433_0_1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29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" name="Google Shape;155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2" name="Google Shape;162;p3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3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35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ida Sans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ucida Sans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ucida Sans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  <a:defRPr b="0" i="0" sz="3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52834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52834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it.ly/csama-rna-seq-intro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u.be/ytOvnly6cgg?t=12m3s" TargetMode="External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rajlaboratory.blogspot.com/2015/05/rna-doesnt-correlate-with-protein-huh.html" TargetMode="External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jpg"/><Relationship Id="rId6" Type="http://schemas.openxmlformats.org/officeDocument/2006/relationships/image" Target="../media/image8.jp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bioconductor.org/packages/release/bioc/vignettes/DESeq2/inst/doc/DESeq2.html#multi-factor-designs" TargetMode="External"/><Relationship Id="rId4" Type="http://schemas.openxmlformats.org/officeDocument/2006/relationships/hyperlink" Target="https://github.com/mikelove/preNivolumabOnNivolumab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57.png"/><Relationship Id="rId7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Relationship Id="rId4" Type="http://schemas.openxmlformats.org/officeDocument/2006/relationships/hyperlink" Target="https://www.ncbi.nlm.nih.gov/pmc/articles/PMC5143225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g"/><Relationship Id="rId4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snakemake.readthedocs.io/en/stable/" TargetMode="External"/><Relationship Id="rId4" Type="http://schemas.openxmlformats.org/officeDocument/2006/relationships/hyperlink" Target="https://gist.github.com/mikelove/5a8134e57f652f970f1a176efc900cbe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png"/><Relationship Id="rId4" Type="http://schemas.openxmlformats.org/officeDocument/2006/relationships/hyperlink" Target="https://support.bioconductor.org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Relationship Id="rId4" Type="http://schemas.openxmlformats.org/officeDocument/2006/relationships/hyperlink" Target="https://doi.org/10.1186/s13059-020-02122-z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type="ctrTitle"/>
          </p:nvPr>
        </p:nvSpPr>
        <p:spPr>
          <a:xfrm>
            <a:off x="685800" y="139627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ida Sans"/>
              <a:buNone/>
            </a:pPr>
            <a:r>
              <a:rPr lang="en-US" sz="3600"/>
              <a:t>CSAMA 2023:</a:t>
            </a:r>
            <a:br>
              <a:rPr lang="en-US" sz="3600"/>
            </a:br>
            <a:r>
              <a:rPr lang="en-US" sz="3600"/>
              <a:t>Bulk RNA-seq introduction</a:t>
            </a:r>
            <a:endParaRPr sz="3600"/>
          </a:p>
        </p:txBody>
      </p:sp>
      <p:sp>
        <p:nvSpPr>
          <p:cNvPr id="180" name="Google Shape;180;p37"/>
          <p:cNvSpPr txBox="1"/>
          <p:nvPr>
            <p:ph idx="1" type="subTitle"/>
          </p:nvPr>
        </p:nvSpPr>
        <p:spPr>
          <a:xfrm>
            <a:off x="1371600" y="3428998"/>
            <a:ext cx="6400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https://bit.ly/csama-rna-seq-intro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Michael Love</a:t>
            </a:r>
            <a:endParaRPr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dk1"/>
                </a:solidFill>
              </a:rPr>
              <a:t>Genetics Department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Biostatistics Department</a:t>
            </a:r>
            <a:endParaRPr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dk1"/>
                </a:solidFill>
              </a:rPr>
              <a:t>UNC-Chapel Hill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Biology intro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RNA-seq c</a:t>
            </a:r>
            <a:r>
              <a:rPr lang="en-US">
                <a:solidFill>
                  <a:srgbClr val="7F7F7F"/>
                </a:solidFill>
              </a:rPr>
              <a:t>ount table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Batch effects and QC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Quantification (reads → count table)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Import into Bioconductor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11700" y="94400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has what?</a:t>
            </a:r>
            <a:endParaRPr/>
          </a:p>
        </p:txBody>
      </p:sp>
      <p:graphicFrame>
        <p:nvGraphicFramePr>
          <p:cNvPr id="375" name="Google Shape;375;p47"/>
          <p:cNvGraphicFramePr/>
          <p:nvPr/>
        </p:nvGraphicFramePr>
        <p:xfrm>
          <a:off x="359375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{5C180773-E557-4816-B50B-CB985BA49684}</a:tableStyleId>
              </a:tblPr>
              <a:tblGrid>
                <a:gridCol w="1708950"/>
                <a:gridCol w="1708950"/>
                <a:gridCol w="1708950"/>
                <a:gridCol w="1708950"/>
                <a:gridCol w="1708950"/>
              </a:tblGrid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Bacteria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Single cell fungus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Plant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Animal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Cell wall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 (rigid)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Nucleus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Splicing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Mitochondria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Photosynthesis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/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Chromosomes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circular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linear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linear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linear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Meiosis (sex)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sometimes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Horizontal gene transfer</a:t>
                      </a:r>
                      <a:endParaRPr sz="17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  <p:sp>
        <p:nvSpPr>
          <p:cNvPr id="376" name="Google Shape;376;p47"/>
          <p:cNvSpPr/>
          <p:nvPr/>
        </p:nvSpPr>
        <p:spPr>
          <a:xfrm rot="5400000">
            <a:off x="6206325" y="-1106400"/>
            <a:ext cx="286800" cy="5008200"/>
          </a:xfrm>
          <a:prstGeom prst="leftBrace">
            <a:avLst>
              <a:gd fmla="val 4821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7"/>
          <p:cNvSpPr/>
          <p:nvPr/>
        </p:nvSpPr>
        <p:spPr>
          <a:xfrm rot="5400000">
            <a:off x="2750875" y="621450"/>
            <a:ext cx="286800" cy="1552500"/>
          </a:xfrm>
          <a:prstGeom prst="leftBrace">
            <a:avLst>
              <a:gd fmla="val 4821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7"/>
          <p:cNvSpPr txBox="1"/>
          <p:nvPr/>
        </p:nvSpPr>
        <p:spPr>
          <a:xfrm>
            <a:off x="2428450" y="827500"/>
            <a:ext cx="1281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prokaryote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5881650" y="827500"/>
            <a:ext cx="1281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eukaryote</a:t>
            </a: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2068325" y="2917150"/>
            <a:ext cx="6835800" cy="5079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2068325" y="4441150"/>
            <a:ext cx="6835800" cy="5079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7"/>
          <p:cNvSpPr/>
          <p:nvPr/>
        </p:nvSpPr>
        <p:spPr>
          <a:xfrm>
            <a:off x="2068325" y="5431750"/>
            <a:ext cx="6835800" cy="5334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RNA polymerase = the DNA copier</a:t>
            </a:r>
            <a:endParaRPr/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00" y="1356978"/>
            <a:ext cx="3584525" cy="52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713" y="1359908"/>
            <a:ext cx="4279925" cy="41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diagram: transcription, splicing, &amp; translation</a:t>
            </a: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1" y="1275299"/>
            <a:ext cx="8295400" cy="52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575" y="4920125"/>
            <a:ext cx="1268575" cy="18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9"/>
          <p:cNvSpPr txBox="1"/>
          <p:nvPr/>
        </p:nvSpPr>
        <p:spPr>
          <a:xfrm>
            <a:off x="4907550" y="5876500"/>
            <a:ext cx="26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Alberts et al Mol Biol of the Cell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DNA → RNA → protein (usually)</a:t>
            </a:r>
            <a:endParaRPr/>
          </a:p>
        </p:txBody>
      </p:sp>
      <p:pic>
        <p:nvPicPr>
          <p:cNvPr id="403" name="Google Shape;4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176" y="1356875"/>
            <a:ext cx="3204825" cy="36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0"/>
          <p:cNvSpPr txBox="1"/>
          <p:nvPr/>
        </p:nvSpPr>
        <p:spPr>
          <a:xfrm>
            <a:off x="198450" y="5095600"/>
            <a:ext cx="87471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By making more RNA, the cell makes more protein (usually)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Proteins can then loop back and bind to, or change the properties of DNA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forms a regulatory network, kind of like a computer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system can have positive and negative feedback loops, logic, memory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Transcription initiation </a:t>
            </a:r>
            <a:br>
              <a:rPr lang="en-US"/>
            </a:br>
            <a:r>
              <a:rPr lang="en-US"/>
              <a:t>involves a lot of proteins</a:t>
            </a:r>
            <a:endParaRPr/>
          </a:p>
        </p:txBody>
      </p:sp>
      <p:pic>
        <p:nvPicPr>
          <p:cNvPr id="410" name="Google Shape;4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025" y="123699"/>
            <a:ext cx="3083350" cy="65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whole picture: lots of </a:t>
            </a:r>
            <a:r>
              <a:rPr i="1" lang="en-US"/>
              <a:t>transcription factors</a:t>
            </a:r>
            <a:endParaRPr i="1"/>
          </a:p>
        </p:txBody>
      </p:sp>
      <p:pic>
        <p:nvPicPr>
          <p:cNvPr id="416" name="Google Shape;4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2125"/>
            <a:ext cx="8604999" cy="34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Regulatory signals are integrated</a:t>
            </a:r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00" y="1446400"/>
            <a:ext cx="8871550" cy="44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Robert Tjian</a:t>
            </a:r>
            <a:r>
              <a:rPr lang="en-US"/>
              <a:t> (HHMI) video</a:t>
            </a:r>
            <a:endParaRPr/>
          </a:p>
        </p:txBody>
      </p:sp>
      <p:pic>
        <p:nvPicPr>
          <p:cNvPr descr="tjian" id="428" name="Google Shape;4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50" y="1420275"/>
            <a:ext cx="8420950" cy="518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Splicing signal in the DNA sequence</a:t>
            </a:r>
            <a:endParaRPr/>
          </a:p>
        </p:txBody>
      </p:sp>
      <p:pic>
        <p:nvPicPr>
          <p:cNvPr id="434" name="Google Shape;4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" y="1966475"/>
            <a:ext cx="8520600" cy="274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Gene expression</a:t>
            </a:r>
            <a:endParaRPr/>
          </a:p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457200" y="1447800"/>
            <a:ext cx="8305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Dynamic across time, tissue, individuals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Measurement is harder than for the genome</a:t>
            </a:r>
            <a:endParaRPr/>
          </a:p>
        </p:txBody>
      </p:sp>
      <p:pic>
        <p:nvPicPr>
          <p:cNvPr descr="C:\Users\Michael Love\Desktop\Picture2.jpg" id="188" name="Google Shape;1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844678"/>
            <a:ext cx="2133600" cy="366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Michael Love\Desktop\Picture3.jpg" id="189" name="Google Shape;18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200" y="2923260"/>
            <a:ext cx="5262562" cy="3506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 txBox="1"/>
          <p:nvPr/>
        </p:nvSpPr>
        <p:spPr>
          <a:xfrm>
            <a:off x="944482" y="6488916"/>
            <a:ext cx="2247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[Roadmap Epigenomics Project]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Splicing proteins (spliceosome)</a:t>
            </a:r>
            <a:endParaRPr/>
          </a:p>
        </p:txBody>
      </p:sp>
      <p:pic>
        <p:nvPicPr>
          <p:cNvPr id="440" name="Google Shape;4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900" y="1356875"/>
            <a:ext cx="6031006" cy="54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Typical gene</a:t>
            </a:r>
            <a:endParaRPr/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850" y="1356967"/>
            <a:ext cx="5715000" cy="11572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850" y="3054325"/>
            <a:ext cx="5715000" cy="10144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5850" y="4497458"/>
            <a:ext cx="5715000" cy="10144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57"/>
          <p:cNvSpPr/>
          <p:nvPr/>
        </p:nvSpPr>
        <p:spPr>
          <a:xfrm>
            <a:off x="5807750" y="1357100"/>
            <a:ext cx="438000" cy="154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7"/>
          <p:cNvSpPr/>
          <p:nvPr/>
        </p:nvSpPr>
        <p:spPr>
          <a:xfrm>
            <a:off x="5847650" y="3079072"/>
            <a:ext cx="438000" cy="13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168325" y="5991800"/>
            <a:ext cx="86013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Typical gene is ~100kb in genome. Only ~4kb of </a:t>
            </a:r>
            <a:r>
              <a:rPr i="1" lang="en-US" sz="1800"/>
              <a:t>coding</a:t>
            </a:r>
            <a:r>
              <a:rPr lang="en-US" sz="1800"/>
              <a:t> sequence.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Also often </a:t>
            </a:r>
            <a:r>
              <a:rPr i="1" lang="en-US" sz="1800"/>
              <a:t>untranslated</a:t>
            </a:r>
            <a:r>
              <a:rPr lang="en-US" sz="1800"/>
              <a:t> regions in beginning and end.</a:t>
            </a:r>
            <a:endParaRPr sz="1800"/>
          </a:p>
        </p:txBody>
      </p:sp>
      <p:pic>
        <p:nvPicPr>
          <p:cNvPr id="452" name="Google Shape;452;p57"/>
          <p:cNvPicPr preferRelativeResize="0"/>
          <p:nvPr/>
        </p:nvPicPr>
        <p:blipFill rotWithShape="1">
          <a:blip r:embed="rId6">
            <a:alphaModFix/>
          </a:blip>
          <a:srcRect b="0" l="50093" r="28340" t="0"/>
          <a:stretch/>
        </p:blipFill>
        <p:spPr>
          <a:xfrm>
            <a:off x="0" y="4382075"/>
            <a:ext cx="1643324" cy="1533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p57"/>
          <p:cNvPicPr preferRelativeResize="0"/>
          <p:nvPr/>
        </p:nvPicPr>
        <p:blipFill rotWithShape="1">
          <a:blip r:embed="rId7">
            <a:alphaModFix/>
          </a:blip>
          <a:srcRect b="0" l="47000" r="36527" t="0"/>
          <a:stretch/>
        </p:blipFill>
        <p:spPr>
          <a:xfrm>
            <a:off x="7603375" y="4382075"/>
            <a:ext cx="1255150" cy="1533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54" name="Google Shape;454;p57"/>
          <p:cNvCxnSpPr/>
          <p:nvPr/>
        </p:nvCxnSpPr>
        <p:spPr>
          <a:xfrm rot="10800000">
            <a:off x="1719775" y="5607133"/>
            <a:ext cx="29460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57"/>
          <p:cNvCxnSpPr/>
          <p:nvPr/>
        </p:nvCxnSpPr>
        <p:spPr>
          <a:xfrm>
            <a:off x="5629175" y="5607200"/>
            <a:ext cx="19110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57"/>
          <p:cNvSpPr/>
          <p:nvPr/>
        </p:nvSpPr>
        <p:spPr>
          <a:xfrm rot="5400000">
            <a:off x="481650" y="4006383"/>
            <a:ext cx="286800" cy="342300"/>
          </a:xfrm>
          <a:prstGeom prst="leftBrace">
            <a:avLst>
              <a:gd fmla="val 4821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7"/>
          <p:cNvSpPr/>
          <p:nvPr/>
        </p:nvSpPr>
        <p:spPr>
          <a:xfrm rot="5400000">
            <a:off x="8293575" y="3901683"/>
            <a:ext cx="286800" cy="342300"/>
          </a:xfrm>
          <a:prstGeom prst="leftBrace">
            <a:avLst>
              <a:gd fmla="val 48217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7"/>
          <p:cNvSpPr txBox="1"/>
          <p:nvPr/>
        </p:nvSpPr>
        <p:spPr>
          <a:xfrm>
            <a:off x="417489" y="3533400"/>
            <a:ext cx="1255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 (end)</a:t>
            </a:r>
            <a:endParaRPr/>
          </a:p>
        </p:txBody>
      </p:sp>
      <p:sp>
        <p:nvSpPr>
          <p:cNvPr id="459" name="Google Shape;459;p57"/>
          <p:cNvSpPr txBox="1"/>
          <p:nvPr/>
        </p:nvSpPr>
        <p:spPr>
          <a:xfrm>
            <a:off x="8165676" y="3487600"/>
            <a:ext cx="1054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 (begin)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not protein abundance?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RNA and protein abundance correlation is low?</a:t>
            </a:r>
            <a:endParaRPr/>
          </a:p>
        </p:txBody>
      </p:sp>
      <p:sp>
        <p:nvSpPr>
          <p:cNvPr id="471" name="Google Shape;471;p59"/>
          <p:cNvSpPr txBox="1"/>
          <p:nvPr/>
        </p:nvSpPr>
        <p:spPr>
          <a:xfrm>
            <a:off x="1140750" y="1302875"/>
            <a:ext cx="70149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http://rajlaboratory.blogspot.com/2015/05/rna-doesnt-correlate-with-protein-huh.html</a:t>
            </a:r>
            <a:r>
              <a:rPr lang="en-US"/>
              <a:t> </a:t>
            </a:r>
            <a:endParaRPr/>
          </a:p>
        </p:txBody>
      </p:sp>
      <p:pic>
        <p:nvPicPr>
          <p:cNvPr id="472" name="Google Shape;472;p59"/>
          <p:cNvPicPr preferRelativeResize="0"/>
          <p:nvPr/>
        </p:nvPicPr>
        <p:blipFill rotWithShape="1">
          <a:blip r:embed="rId4">
            <a:alphaModFix/>
          </a:blip>
          <a:srcRect b="49356" l="0" r="0" t="0"/>
          <a:stretch/>
        </p:blipFill>
        <p:spPr>
          <a:xfrm>
            <a:off x="2284025" y="1760600"/>
            <a:ext cx="4575950" cy="44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Have to think about steady state measurements</a:t>
            </a:r>
            <a:endParaRPr/>
          </a:p>
        </p:txBody>
      </p:sp>
      <p:cxnSp>
        <p:nvCxnSpPr>
          <p:cNvPr id="478" name="Google Shape;478;p60"/>
          <p:cNvCxnSpPr/>
          <p:nvPr/>
        </p:nvCxnSpPr>
        <p:spPr>
          <a:xfrm flipH="1" rot="10800000">
            <a:off x="2092300" y="2928175"/>
            <a:ext cx="1099500" cy="848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60"/>
          <p:cNvSpPr txBox="1"/>
          <p:nvPr/>
        </p:nvSpPr>
        <p:spPr>
          <a:xfrm>
            <a:off x="3293475" y="2666425"/>
            <a:ext cx="689400" cy="39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RNA</a:t>
            </a:r>
            <a:endParaRPr/>
          </a:p>
        </p:txBody>
      </p:sp>
      <p:cxnSp>
        <p:nvCxnSpPr>
          <p:cNvPr id="480" name="Google Shape;480;p60"/>
          <p:cNvCxnSpPr/>
          <p:nvPr/>
        </p:nvCxnSpPr>
        <p:spPr>
          <a:xfrm>
            <a:off x="4058950" y="2928175"/>
            <a:ext cx="1135500" cy="81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60"/>
          <p:cNvCxnSpPr/>
          <p:nvPr/>
        </p:nvCxnSpPr>
        <p:spPr>
          <a:xfrm flipH="1" rot="10800000">
            <a:off x="3790225" y="1817900"/>
            <a:ext cx="967500" cy="728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60"/>
          <p:cNvSpPr txBox="1"/>
          <p:nvPr/>
        </p:nvSpPr>
        <p:spPr>
          <a:xfrm>
            <a:off x="4809900" y="1572327"/>
            <a:ext cx="760200" cy="39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protein</a:t>
            </a:r>
            <a:endParaRPr/>
          </a:p>
        </p:txBody>
      </p:sp>
      <p:cxnSp>
        <p:nvCxnSpPr>
          <p:cNvPr id="483" name="Google Shape;483;p60"/>
          <p:cNvCxnSpPr/>
          <p:nvPr/>
        </p:nvCxnSpPr>
        <p:spPr>
          <a:xfrm>
            <a:off x="5662050" y="1834075"/>
            <a:ext cx="1135500" cy="8163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60"/>
          <p:cNvSpPr txBox="1"/>
          <p:nvPr/>
        </p:nvSpPr>
        <p:spPr>
          <a:xfrm>
            <a:off x="1287850" y="3147925"/>
            <a:ext cx="1350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transcription</a:t>
            </a:r>
            <a:endParaRPr/>
          </a:p>
        </p:txBody>
      </p:sp>
      <p:sp>
        <p:nvSpPr>
          <p:cNvPr id="485" name="Google Shape;485;p60"/>
          <p:cNvSpPr txBox="1"/>
          <p:nvPr/>
        </p:nvSpPr>
        <p:spPr>
          <a:xfrm>
            <a:off x="4708225" y="3075625"/>
            <a:ext cx="13506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degradation</a:t>
            </a:r>
            <a:endParaRPr/>
          </a:p>
        </p:txBody>
      </p:sp>
      <p:sp>
        <p:nvSpPr>
          <p:cNvPr id="486" name="Google Shape;486;p60"/>
          <p:cNvSpPr txBox="1"/>
          <p:nvPr/>
        </p:nvSpPr>
        <p:spPr>
          <a:xfrm>
            <a:off x="6291550" y="1969850"/>
            <a:ext cx="13506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degradation</a:t>
            </a:r>
            <a:endParaRPr/>
          </a:p>
        </p:txBody>
      </p:sp>
      <p:sp>
        <p:nvSpPr>
          <p:cNvPr id="487" name="Google Shape;487;p60"/>
          <p:cNvSpPr txBox="1"/>
          <p:nvPr/>
        </p:nvSpPr>
        <p:spPr>
          <a:xfrm>
            <a:off x="3107950" y="1966825"/>
            <a:ext cx="1350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translation</a:t>
            </a:r>
            <a:endParaRPr/>
          </a:p>
        </p:txBody>
      </p:sp>
      <p:sp>
        <p:nvSpPr>
          <p:cNvPr id="488" name="Google Shape;488;p60"/>
          <p:cNvSpPr txBox="1"/>
          <p:nvPr/>
        </p:nvSpPr>
        <p:spPr>
          <a:xfrm>
            <a:off x="141750" y="4002325"/>
            <a:ext cx="87987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“Do mRNA and protein levels correlate across all genes?”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“If you increase the amount of mRNA, will you end up with more of the corresponding protein?”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Answer: Often, yes. </a:t>
            </a:r>
            <a:br>
              <a:rPr lang="en-US" sz="2400"/>
            </a:br>
            <a:r>
              <a:rPr lang="en-US" sz="2400"/>
              <a:t>Look at fold change vs fold change. </a:t>
            </a:r>
            <a:br>
              <a:rPr lang="en-US" sz="2400"/>
            </a:br>
            <a:r>
              <a:rPr lang="en-US" sz="2400"/>
              <a:t>Or, look at abundance changes due to genotype ("QTL")</a:t>
            </a:r>
            <a:endParaRPr sz="2400"/>
          </a:p>
        </p:txBody>
      </p:sp>
      <p:grpSp>
        <p:nvGrpSpPr>
          <p:cNvPr id="489" name="Google Shape;489;p60"/>
          <p:cNvGrpSpPr/>
          <p:nvPr/>
        </p:nvGrpSpPr>
        <p:grpSpPr>
          <a:xfrm>
            <a:off x="4042063" y="1603988"/>
            <a:ext cx="3770500" cy="2195325"/>
            <a:chOff x="4042063" y="1603988"/>
            <a:chExt cx="3770500" cy="2195325"/>
          </a:xfrm>
        </p:grpSpPr>
        <p:sp>
          <p:nvSpPr>
            <p:cNvPr id="490" name="Google Shape;490;p60"/>
            <p:cNvSpPr/>
            <p:nvPr/>
          </p:nvSpPr>
          <p:spPr>
            <a:xfrm>
              <a:off x="4042063" y="2749013"/>
              <a:ext cx="2190300" cy="1050300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38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5622263" y="1603988"/>
              <a:ext cx="2190300" cy="1050300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38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3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4880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1"/>
          <p:cNvSpPr txBox="1"/>
          <p:nvPr/>
        </p:nvSpPr>
        <p:spPr>
          <a:xfrm>
            <a:off x="5639525" y="2102600"/>
            <a:ext cx="3367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doi: 10.1038/nature18270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PMCID: PMC5292866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Defining the consequences of genetic variation on a proteome–wide scale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Joel M. Chick,* Steven C. Munger,* Petr Simecek, Edward L. Huttlin, Kwangbom Choi, Daniel M. Gatti, Narayanan Raghupathy, Karen L. Svenson, Gary A. Churchill, and Steven P. Gygi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2"/>
          <p:cNvPicPr preferRelativeResize="0"/>
          <p:nvPr/>
        </p:nvPicPr>
        <p:blipFill rotWithShape="1">
          <a:blip r:embed="rId3">
            <a:alphaModFix/>
          </a:blip>
          <a:srcRect b="2218" l="3446" r="0" t="6482"/>
          <a:stretch/>
        </p:blipFill>
        <p:spPr>
          <a:xfrm>
            <a:off x="263450" y="411650"/>
            <a:ext cx="3108400" cy="36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975" y="3100223"/>
            <a:ext cx="6192424" cy="36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2"/>
          <p:cNvSpPr/>
          <p:nvPr/>
        </p:nvSpPr>
        <p:spPr>
          <a:xfrm>
            <a:off x="5973351" y="2523472"/>
            <a:ext cx="3170700" cy="13638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75" y="152400"/>
            <a:ext cx="5749054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3"/>
          <p:cNvSpPr/>
          <p:nvPr/>
        </p:nvSpPr>
        <p:spPr>
          <a:xfrm>
            <a:off x="1591824" y="83776"/>
            <a:ext cx="2980200" cy="13320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3"/>
          <p:cNvSpPr/>
          <p:nvPr/>
        </p:nvSpPr>
        <p:spPr>
          <a:xfrm>
            <a:off x="4655775" y="83775"/>
            <a:ext cx="2884200" cy="14481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Biology intro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RNA-seq count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Batch effects and QC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Quantification (reads → count table)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Import into Bioconductor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RNA (cDNA) short read sequencing</a:t>
            </a:r>
            <a:endParaRPr/>
          </a:p>
        </p:txBody>
      </p:sp>
      <p:grpSp>
        <p:nvGrpSpPr>
          <p:cNvPr id="527" name="Google Shape;527;p65"/>
          <p:cNvGrpSpPr/>
          <p:nvPr/>
        </p:nvGrpSpPr>
        <p:grpSpPr>
          <a:xfrm>
            <a:off x="381000" y="1813686"/>
            <a:ext cx="3352800" cy="461666"/>
            <a:chOff x="381000" y="1813686"/>
            <a:chExt cx="3352800" cy="461666"/>
          </a:xfrm>
        </p:grpSpPr>
        <p:cxnSp>
          <p:nvCxnSpPr>
            <p:cNvPr id="528" name="Google Shape;528;p65"/>
            <p:cNvCxnSpPr/>
            <p:nvPr/>
          </p:nvCxnSpPr>
          <p:spPr>
            <a:xfrm>
              <a:off x="685800" y="2119975"/>
              <a:ext cx="24384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9" name="Google Shape;529;p65"/>
            <p:cNvSpPr txBox="1"/>
            <p:nvPr/>
          </p:nvSpPr>
          <p:spPr>
            <a:xfrm>
              <a:off x="381000" y="1967575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65"/>
            <p:cNvSpPr txBox="1"/>
            <p:nvPr/>
          </p:nvSpPr>
          <p:spPr>
            <a:xfrm>
              <a:off x="3122735" y="1966086"/>
              <a:ext cx="6110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(AAA)</a:t>
              </a:r>
              <a:endPara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65"/>
            <p:cNvSpPr txBox="1"/>
            <p:nvPr/>
          </p:nvSpPr>
          <p:spPr>
            <a:xfrm>
              <a:off x="1371600" y="1813686"/>
              <a:ext cx="13227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transcript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65"/>
          <p:cNvGrpSpPr/>
          <p:nvPr/>
        </p:nvGrpSpPr>
        <p:grpSpPr>
          <a:xfrm>
            <a:off x="1066800" y="2347086"/>
            <a:ext cx="3994149" cy="2438400"/>
            <a:chOff x="1066800" y="2347086"/>
            <a:chExt cx="3994149" cy="2438400"/>
          </a:xfrm>
        </p:grpSpPr>
        <p:cxnSp>
          <p:nvCxnSpPr>
            <p:cNvPr id="533" name="Google Shape;533;p65"/>
            <p:cNvCxnSpPr/>
            <p:nvPr/>
          </p:nvCxnSpPr>
          <p:spPr>
            <a:xfrm>
              <a:off x="1524000" y="2662697"/>
              <a:ext cx="944926" cy="1488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4" name="Google Shape;534;p65"/>
            <p:cNvSpPr txBox="1"/>
            <p:nvPr/>
          </p:nvSpPr>
          <p:spPr>
            <a:xfrm>
              <a:off x="1219200" y="2510297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5"/>
            <p:cNvSpPr txBox="1"/>
            <p:nvPr/>
          </p:nvSpPr>
          <p:spPr>
            <a:xfrm>
              <a:off x="1432354" y="2347086"/>
              <a:ext cx="12811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fragment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6" name="Google Shape;536;p65"/>
            <p:cNvCxnSpPr/>
            <p:nvPr/>
          </p:nvCxnSpPr>
          <p:spPr>
            <a:xfrm>
              <a:off x="1523290" y="3275357"/>
              <a:ext cx="944926" cy="1488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7" name="Google Shape;537;p65"/>
            <p:cNvSpPr txBox="1"/>
            <p:nvPr/>
          </p:nvSpPr>
          <p:spPr>
            <a:xfrm>
              <a:off x="1218490" y="3158312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65"/>
            <p:cNvSpPr txBox="1"/>
            <p:nvPr/>
          </p:nvSpPr>
          <p:spPr>
            <a:xfrm>
              <a:off x="1424087" y="2956686"/>
              <a:ext cx="12137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/ </a:t>
              </a: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9" name="Google Shape;539;p65"/>
            <p:cNvCxnSpPr/>
            <p:nvPr/>
          </p:nvCxnSpPr>
          <p:spPr>
            <a:xfrm rot="10800000">
              <a:off x="1521678" y="3353000"/>
              <a:ext cx="64632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0" name="Google Shape;540;p65"/>
            <p:cNvSpPr txBox="1"/>
            <p:nvPr/>
          </p:nvSpPr>
          <p:spPr>
            <a:xfrm>
              <a:off x="1286526" y="3770259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65"/>
            <p:cNvSpPr txBox="1"/>
            <p:nvPr/>
          </p:nvSpPr>
          <p:spPr>
            <a:xfrm>
              <a:off x="1066800" y="3566286"/>
              <a:ext cx="17187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double strand 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2" name="Google Shape;542;p65"/>
            <p:cNvCxnSpPr/>
            <p:nvPr/>
          </p:nvCxnSpPr>
          <p:spPr>
            <a:xfrm rot="10800000">
              <a:off x="1589714" y="3972018"/>
              <a:ext cx="64632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65"/>
            <p:cNvCxnSpPr/>
            <p:nvPr/>
          </p:nvCxnSpPr>
          <p:spPr>
            <a:xfrm rot="10800000">
              <a:off x="1814842" y="3890525"/>
              <a:ext cx="421192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4" name="Google Shape;544;p65"/>
            <p:cNvSpPr txBox="1"/>
            <p:nvPr/>
          </p:nvSpPr>
          <p:spPr>
            <a:xfrm>
              <a:off x="1354286" y="4381051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65"/>
            <p:cNvSpPr txBox="1"/>
            <p:nvPr/>
          </p:nvSpPr>
          <p:spPr>
            <a:xfrm>
              <a:off x="1568278" y="4175886"/>
              <a:ext cx="6415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6" name="Google Shape;546;p65"/>
            <p:cNvCxnSpPr/>
            <p:nvPr/>
          </p:nvCxnSpPr>
          <p:spPr>
            <a:xfrm rot="10800000">
              <a:off x="1705325" y="4500917"/>
              <a:ext cx="421192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65"/>
            <p:cNvCxnSpPr/>
            <p:nvPr/>
          </p:nvCxnSpPr>
          <p:spPr>
            <a:xfrm rot="10800000">
              <a:off x="1704862" y="4586297"/>
              <a:ext cx="421192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8" name="Google Shape;548;p65"/>
            <p:cNvSpPr txBox="1"/>
            <p:nvPr/>
          </p:nvSpPr>
          <p:spPr>
            <a:xfrm>
              <a:off x="3124200" y="2429120"/>
              <a:ext cx="153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fragmentation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65"/>
            <p:cNvSpPr txBox="1"/>
            <p:nvPr/>
          </p:nvSpPr>
          <p:spPr>
            <a:xfrm>
              <a:off x="3122735" y="3349354"/>
              <a:ext cx="17876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hexamer priming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65"/>
            <p:cNvSpPr txBox="1"/>
            <p:nvPr/>
          </p:nvSpPr>
          <p:spPr>
            <a:xfrm>
              <a:off x="3124200" y="4111354"/>
              <a:ext cx="16866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size selection &amp;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65"/>
            <p:cNvSpPr txBox="1"/>
            <p:nvPr/>
          </p:nvSpPr>
          <p:spPr>
            <a:xfrm>
              <a:off x="3124200" y="4416154"/>
              <a:ext cx="1936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PCR amplification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65"/>
            <p:cNvSpPr/>
            <p:nvPr/>
          </p:nvSpPr>
          <p:spPr>
            <a:xfrm>
              <a:off x="2971800" y="2423286"/>
              <a:ext cx="152400" cy="381000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5"/>
            <p:cNvSpPr/>
            <p:nvPr/>
          </p:nvSpPr>
          <p:spPr>
            <a:xfrm>
              <a:off x="2969693" y="2972000"/>
              <a:ext cx="152400" cy="1083478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2971799" y="4175886"/>
              <a:ext cx="139599" cy="512942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5" name="Google Shape;555;p65"/>
            <p:cNvCxnSpPr/>
            <p:nvPr/>
          </p:nvCxnSpPr>
          <p:spPr>
            <a:xfrm rot="10800000">
              <a:off x="2148147" y="4501083"/>
              <a:ext cx="60686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6" name="Google Shape;556;p65"/>
            <p:cNvCxnSpPr/>
            <p:nvPr/>
          </p:nvCxnSpPr>
          <p:spPr>
            <a:xfrm rot="10800000">
              <a:off x="2149114" y="4586297"/>
              <a:ext cx="60686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7" name="Google Shape;557;p65"/>
            <p:cNvCxnSpPr/>
            <p:nvPr/>
          </p:nvCxnSpPr>
          <p:spPr>
            <a:xfrm rot="10800000">
              <a:off x="1625201" y="4501083"/>
              <a:ext cx="60686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8" name="Google Shape;558;p65"/>
            <p:cNvCxnSpPr/>
            <p:nvPr/>
          </p:nvCxnSpPr>
          <p:spPr>
            <a:xfrm rot="10800000">
              <a:off x="1626168" y="4586297"/>
              <a:ext cx="60686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59" name="Google Shape;559;p65"/>
          <p:cNvGrpSpPr/>
          <p:nvPr/>
        </p:nvGrpSpPr>
        <p:grpSpPr>
          <a:xfrm>
            <a:off x="5410200" y="1600200"/>
            <a:ext cx="3352800" cy="4729754"/>
            <a:chOff x="5410200" y="1600200"/>
            <a:chExt cx="3352800" cy="4729754"/>
          </a:xfrm>
        </p:grpSpPr>
        <p:grpSp>
          <p:nvGrpSpPr>
            <p:cNvPr id="560" name="Google Shape;560;p65"/>
            <p:cNvGrpSpPr/>
            <p:nvPr/>
          </p:nvGrpSpPr>
          <p:grpSpPr>
            <a:xfrm>
              <a:off x="5410200" y="1600200"/>
              <a:ext cx="3352800" cy="4330643"/>
              <a:chOff x="5486400" y="2135988"/>
              <a:chExt cx="3352800" cy="4330643"/>
            </a:xfrm>
          </p:grpSpPr>
          <p:cxnSp>
            <p:nvCxnSpPr>
              <p:cNvPr id="561" name="Google Shape;561;p65"/>
              <p:cNvCxnSpPr/>
              <p:nvPr/>
            </p:nvCxnSpPr>
            <p:spPr>
              <a:xfrm>
                <a:off x="5486400" y="32662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65"/>
              <p:cNvCxnSpPr/>
              <p:nvPr/>
            </p:nvCxnSpPr>
            <p:spPr>
              <a:xfrm rot="10800000">
                <a:off x="5638800" y="31349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65"/>
              <p:cNvCxnSpPr/>
              <p:nvPr/>
            </p:nvCxnSpPr>
            <p:spPr>
              <a:xfrm rot="10800000">
                <a:off x="6710516" y="31334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65"/>
              <p:cNvCxnSpPr/>
              <p:nvPr/>
            </p:nvCxnSpPr>
            <p:spPr>
              <a:xfrm rot="10800000">
                <a:off x="7243916" y="31334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65"/>
              <p:cNvCxnSpPr/>
              <p:nvPr/>
            </p:nvCxnSpPr>
            <p:spPr>
              <a:xfrm rot="10800000">
                <a:off x="8310716" y="31334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65"/>
              <p:cNvCxnSpPr/>
              <p:nvPr/>
            </p:nvCxnSpPr>
            <p:spPr>
              <a:xfrm>
                <a:off x="5486400" y="45616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65"/>
              <p:cNvCxnSpPr/>
              <p:nvPr/>
            </p:nvCxnSpPr>
            <p:spPr>
              <a:xfrm rot="10800000">
                <a:off x="5638800" y="44303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65"/>
              <p:cNvCxnSpPr/>
              <p:nvPr/>
            </p:nvCxnSpPr>
            <p:spPr>
              <a:xfrm rot="10800000">
                <a:off x="5796116" y="428629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9" name="Google Shape;569;p65"/>
              <p:cNvCxnSpPr/>
              <p:nvPr/>
            </p:nvCxnSpPr>
            <p:spPr>
              <a:xfrm rot="10800000">
                <a:off x="5974692" y="415847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65"/>
              <p:cNvCxnSpPr/>
              <p:nvPr/>
            </p:nvCxnSpPr>
            <p:spPr>
              <a:xfrm rot="10800000">
                <a:off x="6172200" y="44303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65"/>
              <p:cNvCxnSpPr/>
              <p:nvPr/>
            </p:nvCxnSpPr>
            <p:spPr>
              <a:xfrm rot="10800000">
                <a:off x="6329516" y="428629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65"/>
              <p:cNvCxnSpPr/>
              <p:nvPr/>
            </p:nvCxnSpPr>
            <p:spPr>
              <a:xfrm rot="10800000">
                <a:off x="6508092" y="415847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65"/>
              <p:cNvCxnSpPr/>
              <p:nvPr/>
            </p:nvCxnSpPr>
            <p:spPr>
              <a:xfrm rot="10800000">
                <a:off x="6710516" y="4428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65"/>
              <p:cNvCxnSpPr/>
              <p:nvPr/>
            </p:nvCxnSpPr>
            <p:spPr>
              <a:xfrm rot="10800000">
                <a:off x="6867832" y="4284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5" name="Google Shape;575;p65"/>
              <p:cNvCxnSpPr/>
              <p:nvPr/>
            </p:nvCxnSpPr>
            <p:spPr>
              <a:xfrm rot="10800000">
                <a:off x="7046408" y="415703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65"/>
              <p:cNvCxnSpPr/>
              <p:nvPr/>
            </p:nvCxnSpPr>
            <p:spPr>
              <a:xfrm rot="10800000">
                <a:off x="7243916" y="4428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65"/>
              <p:cNvCxnSpPr/>
              <p:nvPr/>
            </p:nvCxnSpPr>
            <p:spPr>
              <a:xfrm rot="10800000">
                <a:off x="7401232" y="4284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65"/>
              <p:cNvCxnSpPr/>
              <p:nvPr/>
            </p:nvCxnSpPr>
            <p:spPr>
              <a:xfrm rot="10800000">
                <a:off x="7579808" y="415703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65"/>
              <p:cNvCxnSpPr/>
              <p:nvPr/>
            </p:nvCxnSpPr>
            <p:spPr>
              <a:xfrm rot="10800000">
                <a:off x="7777316" y="4428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0" name="Google Shape;580;p65"/>
              <p:cNvCxnSpPr/>
              <p:nvPr/>
            </p:nvCxnSpPr>
            <p:spPr>
              <a:xfrm rot="10800000">
                <a:off x="7934632" y="4284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1" name="Google Shape;581;p65"/>
              <p:cNvCxnSpPr/>
              <p:nvPr/>
            </p:nvCxnSpPr>
            <p:spPr>
              <a:xfrm rot="10800000">
                <a:off x="8310716" y="4428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82" name="Google Shape;582;p65"/>
              <p:cNvSpPr txBox="1"/>
              <p:nvPr/>
            </p:nvSpPr>
            <p:spPr>
              <a:xfrm>
                <a:off x="6441586" y="2667000"/>
                <a:ext cx="13308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5"/>
              <p:cNvSpPr txBox="1"/>
              <p:nvPr/>
            </p:nvSpPr>
            <p:spPr>
              <a:xfrm>
                <a:off x="6441586" y="3714258"/>
                <a:ext cx="14462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15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4" name="Google Shape;584;p65"/>
              <p:cNvCxnSpPr/>
              <p:nvPr/>
            </p:nvCxnSpPr>
            <p:spPr>
              <a:xfrm>
                <a:off x="5486400" y="64666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5" name="Google Shape;585;p65"/>
              <p:cNvCxnSpPr/>
              <p:nvPr/>
            </p:nvCxnSpPr>
            <p:spPr>
              <a:xfrm rot="10800000">
                <a:off x="5638800" y="63353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6" name="Google Shape;586;p65"/>
              <p:cNvCxnSpPr/>
              <p:nvPr/>
            </p:nvCxnSpPr>
            <p:spPr>
              <a:xfrm rot="10800000">
                <a:off x="5796116" y="619129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7" name="Google Shape;587;p65"/>
              <p:cNvCxnSpPr/>
              <p:nvPr/>
            </p:nvCxnSpPr>
            <p:spPr>
              <a:xfrm rot="10800000">
                <a:off x="5974692" y="606347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8" name="Google Shape;588;p65"/>
              <p:cNvCxnSpPr/>
              <p:nvPr/>
            </p:nvCxnSpPr>
            <p:spPr>
              <a:xfrm rot="10800000">
                <a:off x="6172200" y="633530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9" name="Google Shape;589;p65"/>
              <p:cNvCxnSpPr/>
              <p:nvPr/>
            </p:nvCxnSpPr>
            <p:spPr>
              <a:xfrm rot="10800000">
                <a:off x="6329516" y="619129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0" name="Google Shape;590;p65"/>
              <p:cNvCxnSpPr/>
              <p:nvPr/>
            </p:nvCxnSpPr>
            <p:spPr>
              <a:xfrm rot="10800000">
                <a:off x="6508092" y="606347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1" name="Google Shape;591;p65"/>
              <p:cNvCxnSpPr/>
              <p:nvPr/>
            </p:nvCxnSpPr>
            <p:spPr>
              <a:xfrm rot="10800000">
                <a:off x="6710516" y="6333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2" name="Google Shape;592;p65"/>
              <p:cNvCxnSpPr/>
              <p:nvPr/>
            </p:nvCxnSpPr>
            <p:spPr>
              <a:xfrm rot="10800000">
                <a:off x="6867832" y="6189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3" name="Google Shape;593;p65"/>
              <p:cNvCxnSpPr/>
              <p:nvPr/>
            </p:nvCxnSpPr>
            <p:spPr>
              <a:xfrm rot="10800000">
                <a:off x="7046408" y="606203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4" name="Google Shape;594;p65"/>
              <p:cNvCxnSpPr/>
              <p:nvPr/>
            </p:nvCxnSpPr>
            <p:spPr>
              <a:xfrm rot="10800000">
                <a:off x="7243916" y="6333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5" name="Google Shape;595;p65"/>
              <p:cNvCxnSpPr/>
              <p:nvPr/>
            </p:nvCxnSpPr>
            <p:spPr>
              <a:xfrm rot="10800000">
                <a:off x="7401232" y="6189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6" name="Google Shape;596;p65"/>
              <p:cNvCxnSpPr/>
              <p:nvPr/>
            </p:nvCxnSpPr>
            <p:spPr>
              <a:xfrm rot="10800000">
                <a:off x="7579808" y="606203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7" name="Google Shape;597;p65"/>
              <p:cNvCxnSpPr/>
              <p:nvPr/>
            </p:nvCxnSpPr>
            <p:spPr>
              <a:xfrm rot="10800000">
                <a:off x="7777316" y="6333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8" name="Google Shape;598;p65"/>
              <p:cNvCxnSpPr/>
              <p:nvPr/>
            </p:nvCxnSpPr>
            <p:spPr>
              <a:xfrm rot="10800000">
                <a:off x="7934632" y="6189850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9" name="Google Shape;599;p65"/>
              <p:cNvCxnSpPr/>
              <p:nvPr/>
            </p:nvCxnSpPr>
            <p:spPr>
              <a:xfrm rot="10800000">
                <a:off x="8310716" y="6333859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00" name="Google Shape;600;p65"/>
              <p:cNvSpPr txBox="1"/>
              <p:nvPr/>
            </p:nvSpPr>
            <p:spPr>
              <a:xfrm>
                <a:off x="6248400" y="5181600"/>
                <a:ext cx="17411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4,000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5"/>
              <p:cNvSpPr txBox="1"/>
              <p:nvPr/>
            </p:nvSpPr>
            <p:spPr>
              <a:xfrm>
                <a:off x="6750708" y="5399831"/>
                <a:ext cx="61266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40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02" name="Google Shape;602;p65"/>
              <p:cNvCxnSpPr/>
              <p:nvPr/>
            </p:nvCxnSpPr>
            <p:spPr>
              <a:xfrm rot="10800000">
                <a:off x="5791200" y="5757692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p65"/>
              <p:cNvCxnSpPr/>
              <p:nvPr/>
            </p:nvCxnSpPr>
            <p:spPr>
              <a:xfrm rot="10800000">
                <a:off x="5969776" y="5629872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4" name="Google Shape;604;p65"/>
              <p:cNvCxnSpPr/>
              <p:nvPr/>
            </p:nvCxnSpPr>
            <p:spPr>
              <a:xfrm rot="10800000">
                <a:off x="6324600" y="5757692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5" name="Google Shape;605;p65"/>
              <p:cNvCxnSpPr/>
              <p:nvPr/>
            </p:nvCxnSpPr>
            <p:spPr>
              <a:xfrm rot="10800000">
                <a:off x="6503176" y="5629872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" name="Google Shape;606;p65"/>
              <p:cNvCxnSpPr/>
              <p:nvPr/>
            </p:nvCxnSpPr>
            <p:spPr>
              <a:xfrm rot="10800000">
                <a:off x="6862916" y="575625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" name="Google Shape;607;p65"/>
              <p:cNvCxnSpPr/>
              <p:nvPr/>
            </p:nvCxnSpPr>
            <p:spPr>
              <a:xfrm rot="10800000">
                <a:off x="7041492" y="562843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" name="Google Shape;608;p65"/>
              <p:cNvCxnSpPr/>
              <p:nvPr/>
            </p:nvCxnSpPr>
            <p:spPr>
              <a:xfrm rot="10800000">
                <a:off x="7396316" y="575625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" name="Google Shape;609;p65"/>
              <p:cNvCxnSpPr/>
              <p:nvPr/>
            </p:nvCxnSpPr>
            <p:spPr>
              <a:xfrm rot="10800000">
                <a:off x="7574892" y="562843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0" name="Google Shape;610;p65"/>
              <p:cNvCxnSpPr/>
              <p:nvPr/>
            </p:nvCxnSpPr>
            <p:spPr>
              <a:xfrm rot="10800000">
                <a:off x="7929716" y="5756251"/>
                <a:ext cx="4211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1" name="Google Shape;611;p65"/>
              <p:cNvSpPr txBox="1"/>
              <p:nvPr/>
            </p:nvSpPr>
            <p:spPr>
              <a:xfrm>
                <a:off x="6094579" y="2135988"/>
                <a:ext cx="21771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High dynamic range: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2" name="Google Shape;612;p65"/>
            <p:cNvSpPr txBox="1"/>
            <p:nvPr/>
          </p:nvSpPr>
          <p:spPr>
            <a:xfrm>
              <a:off x="6618116" y="5960622"/>
              <a:ext cx="8931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Gene A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p65"/>
          <p:cNvGrpSpPr/>
          <p:nvPr/>
        </p:nvGrpSpPr>
        <p:grpSpPr>
          <a:xfrm>
            <a:off x="468545" y="4688828"/>
            <a:ext cx="4694004" cy="1788172"/>
            <a:chOff x="366945" y="4688828"/>
            <a:chExt cx="4694004" cy="1788172"/>
          </a:xfrm>
        </p:grpSpPr>
        <p:grpSp>
          <p:nvGrpSpPr>
            <p:cNvPr id="614" name="Google Shape;614;p65"/>
            <p:cNvGrpSpPr/>
            <p:nvPr/>
          </p:nvGrpSpPr>
          <p:grpSpPr>
            <a:xfrm>
              <a:off x="404930" y="4688828"/>
              <a:ext cx="4656019" cy="1788172"/>
              <a:chOff x="404930" y="4688828"/>
              <a:chExt cx="4656019" cy="1788172"/>
            </a:xfrm>
          </p:grpSpPr>
          <p:sp>
            <p:nvSpPr>
              <p:cNvPr id="615" name="Google Shape;615;p65"/>
              <p:cNvSpPr/>
              <p:nvPr/>
            </p:nvSpPr>
            <p:spPr>
              <a:xfrm>
                <a:off x="404930" y="5512568"/>
                <a:ext cx="2872929" cy="152400"/>
              </a:xfrm>
              <a:prstGeom prst="rect">
                <a:avLst/>
              </a:prstGeom>
              <a:solidFill>
                <a:srgbClr val="0070C0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65"/>
              <p:cNvSpPr/>
              <p:nvPr/>
            </p:nvSpPr>
            <p:spPr>
              <a:xfrm>
                <a:off x="404930" y="5741168"/>
                <a:ext cx="2872930" cy="152400"/>
              </a:xfrm>
              <a:prstGeom prst="rect">
                <a:avLst/>
              </a:prstGeom>
              <a:solidFill>
                <a:srgbClr val="0070C0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7" name="Google Shape;617;p65"/>
              <p:cNvCxnSpPr>
                <a:stCxn id="544" idx="2"/>
              </p:cNvCxnSpPr>
              <p:nvPr/>
            </p:nvCxnSpPr>
            <p:spPr>
              <a:xfrm flipH="1">
                <a:off x="584050" y="4688828"/>
                <a:ext cx="830700" cy="55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8" name="Google Shape;618;p65"/>
              <p:cNvCxnSpPr/>
              <p:nvPr/>
            </p:nvCxnSpPr>
            <p:spPr>
              <a:xfrm>
                <a:off x="2101358" y="4688828"/>
                <a:ext cx="1073642" cy="69935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9" name="Google Shape;619;p65"/>
              <p:cNvSpPr txBox="1"/>
              <p:nvPr/>
            </p:nvSpPr>
            <p:spPr>
              <a:xfrm>
                <a:off x="877843" y="6169223"/>
                <a:ext cx="194155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pair of sequenced reads</a:t>
                </a:r>
                <a:endParaRPr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5"/>
              <p:cNvSpPr txBox="1"/>
              <p:nvPr/>
            </p:nvSpPr>
            <p:spPr>
              <a:xfrm>
                <a:off x="3581401" y="5215860"/>
                <a:ext cx="1479548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sequencing: produces a “fragment”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5"/>
              <p:cNvSpPr/>
              <p:nvPr/>
            </p:nvSpPr>
            <p:spPr>
              <a:xfrm>
                <a:off x="3429000" y="5512568"/>
                <a:ext cx="152400" cy="381000"/>
              </a:xfrm>
              <a:prstGeom prst="rightBrace">
                <a:avLst>
                  <a:gd fmla="val 39286" name="adj1"/>
                  <a:gd fmla="val 50000" name="adj2"/>
                </a:avLst>
              </a:prstGeom>
              <a:noFill/>
              <a:ln cap="flat" cmpd="sng" w="12700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2" name="Google Shape;622;p65"/>
            <p:cNvSpPr txBox="1"/>
            <p:nvPr/>
          </p:nvSpPr>
          <p:spPr>
            <a:xfrm>
              <a:off x="366945" y="5257373"/>
              <a:ext cx="105189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ACGTACGT…</a:t>
              </a:r>
              <a:endParaRPr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5"/>
            <p:cNvSpPr txBox="1"/>
            <p:nvPr/>
          </p:nvSpPr>
          <p:spPr>
            <a:xfrm>
              <a:off x="2302512" y="5910590"/>
              <a:ext cx="105189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…TTAACCGG</a:t>
              </a:r>
              <a:endParaRPr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Why gene expression?</a:t>
            </a:r>
            <a:endParaRPr/>
          </a:p>
        </p:txBody>
      </p:sp>
      <p:sp>
        <p:nvSpPr>
          <p:cNvPr id="197" name="Google Shape;197;p39"/>
          <p:cNvSpPr txBox="1"/>
          <p:nvPr>
            <p:ph idx="1" type="body"/>
          </p:nvPr>
        </p:nvSpPr>
        <p:spPr>
          <a:xfrm>
            <a:off x="533400" y="1447800"/>
            <a:ext cx="83058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Basic biology: transcription, translation, RNA enzyme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As a phenotype: easier to measure than proteins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Research: find interesting genetic loci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Diagnostic: classify cancer subtypes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New and better measuring devices drive discovery</a:t>
            </a:r>
            <a:endParaRPr sz="2000"/>
          </a:p>
        </p:txBody>
      </p:sp>
      <p:grpSp>
        <p:nvGrpSpPr>
          <p:cNvPr id="198" name="Google Shape;198;p39"/>
          <p:cNvGrpSpPr/>
          <p:nvPr/>
        </p:nvGrpSpPr>
        <p:grpSpPr>
          <a:xfrm>
            <a:off x="152401" y="3573106"/>
            <a:ext cx="8861833" cy="2506046"/>
            <a:chOff x="152401" y="4191000"/>
            <a:chExt cx="8861833" cy="2506046"/>
          </a:xfrm>
        </p:grpSpPr>
        <p:pic>
          <p:nvPicPr>
            <p:cNvPr descr="2500.png (560×315)" id="199" name="Google Shape;199;p39"/>
            <p:cNvPicPr preferRelativeResize="0"/>
            <p:nvPr/>
          </p:nvPicPr>
          <p:blipFill rotWithShape="1">
            <a:blip r:embed="rId3">
              <a:alphaModFix/>
            </a:blip>
            <a:srcRect b="0" l="12474" r="14059" t="0"/>
            <a:stretch/>
          </p:blipFill>
          <p:spPr>
            <a:xfrm>
              <a:off x="6705600" y="4870109"/>
              <a:ext cx="2308634" cy="176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Michael Love\Desktop\Picture4.png" id="200" name="Google Shape;200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401" y="4191000"/>
              <a:ext cx="1684286" cy="247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Michael Love\Desktop\Picture5.jpg" id="201" name="Google Shape;201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1200" y="4202280"/>
              <a:ext cx="1600200" cy="2494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Michael Love\Desktop\Picture6.jpg" id="202" name="Google Shape;202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33800" y="4690589"/>
              <a:ext cx="2839001" cy="18626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9"/>
          <p:cNvGrpSpPr/>
          <p:nvPr/>
        </p:nvGrpSpPr>
        <p:grpSpPr>
          <a:xfrm>
            <a:off x="5566212" y="2476535"/>
            <a:ext cx="2801862" cy="523220"/>
            <a:chOff x="6172200" y="2759240"/>
            <a:chExt cx="2801862" cy="523220"/>
          </a:xfrm>
        </p:grpSpPr>
        <p:pic>
          <p:nvPicPr>
            <p:cNvPr descr="Food and Drug Administration logo.svg" id="204" name="Google Shape;204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81800" y="2829580"/>
              <a:ext cx="990671" cy="4279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5" name="Google Shape;205;p39"/>
            <p:cNvCxnSpPr/>
            <p:nvPr/>
          </p:nvCxnSpPr>
          <p:spPr>
            <a:xfrm rot="10800000">
              <a:off x="6172200" y="3038475"/>
              <a:ext cx="53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06" name="Google Shape;206;p39"/>
            <p:cNvSpPr txBox="1"/>
            <p:nvPr/>
          </p:nvSpPr>
          <p:spPr>
            <a:xfrm>
              <a:off x="7792328" y="2759240"/>
              <a:ext cx="11817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(2007)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More complex</a:t>
            </a:r>
            <a:endParaRPr/>
          </a:p>
        </p:txBody>
      </p:sp>
      <p:sp>
        <p:nvSpPr>
          <p:cNvPr id="629" name="Google Shape;629;p66"/>
          <p:cNvSpPr txBox="1"/>
          <p:nvPr/>
        </p:nvSpPr>
        <p:spPr>
          <a:xfrm>
            <a:off x="1681211" y="1524000"/>
            <a:ext cx="58112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Gene: region of genome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“isoforms”, also called “transcripts”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0" name="Google Shape;630;p66"/>
          <p:cNvCxnSpPr/>
          <p:nvPr/>
        </p:nvCxnSpPr>
        <p:spPr>
          <a:xfrm>
            <a:off x="0" y="4361926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p66"/>
          <p:cNvSpPr/>
          <p:nvPr/>
        </p:nvSpPr>
        <p:spPr>
          <a:xfrm>
            <a:off x="1600200" y="4304776"/>
            <a:ext cx="762000" cy="114300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66"/>
          <p:cNvSpPr/>
          <p:nvPr/>
        </p:nvSpPr>
        <p:spPr>
          <a:xfrm>
            <a:off x="3086100" y="4305300"/>
            <a:ext cx="762000" cy="114300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6"/>
          <p:cNvSpPr/>
          <p:nvPr/>
        </p:nvSpPr>
        <p:spPr>
          <a:xfrm>
            <a:off x="4572000" y="4295862"/>
            <a:ext cx="762000" cy="114300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6"/>
          <p:cNvSpPr/>
          <p:nvPr/>
        </p:nvSpPr>
        <p:spPr>
          <a:xfrm>
            <a:off x="6172200" y="4295862"/>
            <a:ext cx="1524000" cy="114300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6"/>
          <p:cNvSpPr txBox="1"/>
          <p:nvPr/>
        </p:nvSpPr>
        <p:spPr>
          <a:xfrm>
            <a:off x="76200" y="4010075"/>
            <a:ext cx="11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6"/>
          <p:cNvSpPr txBox="1"/>
          <p:nvPr/>
        </p:nvSpPr>
        <p:spPr>
          <a:xfrm>
            <a:off x="1676400" y="3980926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6"/>
          <p:cNvSpPr txBox="1"/>
          <p:nvPr/>
        </p:nvSpPr>
        <p:spPr>
          <a:xfrm>
            <a:off x="3182905" y="3992594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6"/>
          <p:cNvSpPr txBox="1"/>
          <p:nvPr/>
        </p:nvSpPr>
        <p:spPr>
          <a:xfrm>
            <a:off x="4648200" y="3980926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66"/>
          <p:cNvSpPr txBox="1"/>
          <p:nvPr/>
        </p:nvSpPr>
        <p:spPr>
          <a:xfrm>
            <a:off x="6611905" y="3980926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66"/>
          <p:cNvGrpSpPr/>
          <p:nvPr/>
        </p:nvGrpSpPr>
        <p:grpSpPr>
          <a:xfrm>
            <a:off x="1219200" y="2819400"/>
            <a:ext cx="6858000" cy="838200"/>
            <a:chOff x="1219200" y="2819400"/>
            <a:chExt cx="6858000" cy="838200"/>
          </a:xfrm>
        </p:grpSpPr>
        <p:sp>
          <p:nvSpPr>
            <p:cNvPr id="641" name="Google Shape;641;p66"/>
            <p:cNvSpPr/>
            <p:nvPr/>
          </p:nvSpPr>
          <p:spPr>
            <a:xfrm>
              <a:off x="1600200" y="281940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66"/>
            <p:cNvSpPr/>
            <p:nvPr/>
          </p:nvSpPr>
          <p:spPr>
            <a:xfrm>
              <a:off x="6172200" y="2819400"/>
              <a:ext cx="1524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66"/>
            <p:cNvSpPr/>
            <p:nvPr/>
          </p:nvSpPr>
          <p:spPr>
            <a:xfrm>
              <a:off x="4572000" y="281940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66"/>
            <p:cNvSpPr/>
            <p:nvPr/>
          </p:nvSpPr>
          <p:spPr>
            <a:xfrm>
              <a:off x="6172200" y="3181350"/>
              <a:ext cx="1524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3098334" y="318135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6172200" y="3543300"/>
              <a:ext cx="1524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3098334" y="354330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66"/>
            <p:cNvSpPr/>
            <p:nvPr/>
          </p:nvSpPr>
          <p:spPr>
            <a:xfrm>
              <a:off x="4572000" y="3543300"/>
              <a:ext cx="762000" cy="1143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9" name="Google Shape;649;p66"/>
            <p:cNvCxnSpPr>
              <a:stCxn id="641" idx="3"/>
              <a:endCxn id="643" idx="1"/>
            </p:cNvCxnSpPr>
            <p:nvPr/>
          </p:nvCxnSpPr>
          <p:spPr>
            <a:xfrm>
              <a:off x="2362200" y="2876550"/>
              <a:ext cx="22098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0" name="Google Shape;650;p66"/>
            <p:cNvCxnSpPr>
              <a:stCxn id="643" idx="3"/>
              <a:endCxn id="642" idx="1"/>
            </p:cNvCxnSpPr>
            <p:nvPr/>
          </p:nvCxnSpPr>
          <p:spPr>
            <a:xfrm>
              <a:off x="5334000" y="2876550"/>
              <a:ext cx="8382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1" name="Google Shape;651;p66"/>
            <p:cNvCxnSpPr>
              <a:stCxn id="645" idx="3"/>
              <a:endCxn id="644" idx="1"/>
            </p:cNvCxnSpPr>
            <p:nvPr/>
          </p:nvCxnSpPr>
          <p:spPr>
            <a:xfrm>
              <a:off x="3860334" y="3238500"/>
              <a:ext cx="23118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2" name="Google Shape;652;p66"/>
            <p:cNvCxnSpPr>
              <a:stCxn id="647" idx="3"/>
              <a:endCxn id="648" idx="1"/>
            </p:cNvCxnSpPr>
            <p:nvPr/>
          </p:nvCxnSpPr>
          <p:spPr>
            <a:xfrm>
              <a:off x="3860334" y="3600450"/>
              <a:ext cx="7116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3" name="Google Shape;653;p66"/>
            <p:cNvCxnSpPr>
              <a:stCxn id="648" idx="3"/>
              <a:endCxn id="646" idx="1"/>
            </p:cNvCxnSpPr>
            <p:nvPr/>
          </p:nvCxnSpPr>
          <p:spPr>
            <a:xfrm>
              <a:off x="5334000" y="3600450"/>
              <a:ext cx="8382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54" name="Google Shape;654;p66"/>
            <p:cNvSpPr/>
            <p:nvPr/>
          </p:nvSpPr>
          <p:spPr>
            <a:xfrm flipH="1">
              <a:off x="7848600" y="2819400"/>
              <a:ext cx="228600" cy="838200"/>
            </a:xfrm>
            <a:prstGeom prst="leftBrace">
              <a:avLst>
                <a:gd fmla="val 52370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1219200" y="2819400"/>
              <a:ext cx="228600" cy="838200"/>
            </a:xfrm>
            <a:prstGeom prst="leftBrace">
              <a:avLst>
                <a:gd fmla="val 52370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66"/>
          <p:cNvSpPr/>
          <p:nvPr/>
        </p:nvSpPr>
        <p:spPr>
          <a:xfrm rot="-5400000">
            <a:off x="4533900" y="1649969"/>
            <a:ext cx="228600" cy="6096000"/>
          </a:xfrm>
          <a:prstGeom prst="leftBrace">
            <a:avLst>
              <a:gd fmla="val 52370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66"/>
          <p:cNvSpPr txBox="1"/>
          <p:nvPr/>
        </p:nvSpPr>
        <p:spPr>
          <a:xfrm>
            <a:off x="4343400" y="4736075"/>
            <a:ext cx="8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gene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mRNAs to short read fragments</a:t>
            </a:r>
            <a:endParaRPr/>
          </a:p>
        </p:txBody>
      </p:sp>
      <p:sp>
        <p:nvSpPr>
          <p:cNvPr id="663" name="Google Shape;663;p67"/>
          <p:cNvSpPr/>
          <p:nvPr/>
        </p:nvSpPr>
        <p:spPr>
          <a:xfrm>
            <a:off x="823493" y="2311629"/>
            <a:ext cx="2331578" cy="11905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67"/>
          <p:cNvSpPr/>
          <p:nvPr/>
        </p:nvSpPr>
        <p:spPr>
          <a:xfrm>
            <a:off x="823493" y="4087521"/>
            <a:ext cx="3016168" cy="143855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67"/>
          <p:cNvSpPr/>
          <p:nvPr/>
        </p:nvSpPr>
        <p:spPr>
          <a:xfrm>
            <a:off x="823493" y="6131275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7"/>
          <p:cNvSpPr/>
          <p:nvPr/>
        </p:nvSpPr>
        <p:spPr>
          <a:xfrm>
            <a:off x="823493" y="5738011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7"/>
          <p:cNvSpPr/>
          <p:nvPr/>
        </p:nvSpPr>
        <p:spPr>
          <a:xfrm>
            <a:off x="823493" y="5295143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67"/>
          <p:cNvSpPr/>
          <p:nvPr/>
        </p:nvSpPr>
        <p:spPr>
          <a:xfrm>
            <a:off x="823493" y="2801349"/>
            <a:ext cx="2331578" cy="11905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67"/>
          <p:cNvGrpSpPr/>
          <p:nvPr/>
        </p:nvGrpSpPr>
        <p:grpSpPr>
          <a:xfrm>
            <a:off x="823493" y="2136632"/>
            <a:ext cx="2705830" cy="3859329"/>
            <a:chOff x="823493" y="2136632"/>
            <a:chExt cx="2705830" cy="3859329"/>
          </a:xfrm>
        </p:grpSpPr>
        <p:cxnSp>
          <p:nvCxnSpPr>
            <p:cNvPr id="670" name="Google Shape;670;p67"/>
            <p:cNvCxnSpPr/>
            <p:nvPr/>
          </p:nvCxnSpPr>
          <p:spPr>
            <a:xfrm>
              <a:off x="823493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1" name="Google Shape;671;p67"/>
            <p:cNvCxnSpPr/>
            <p:nvPr/>
          </p:nvCxnSpPr>
          <p:spPr>
            <a:xfrm>
              <a:off x="1263620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2" name="Google Shape;672;p67"/>
            <p:cNvCxnSpPr/>
            <p:nvPr/>
          </p:nvCxnSpPr>
          <p:spPr>
            <a:xfrm>
              <a:off x="1739857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3" name="Google Shape;673;p67"/>
            <p:cNvCxnSpPr/>
            <p:nvPr/>
          </p:nvCxnSpPr>
          <p:spPr>
            <a:xfrm>
              <a:off x="823493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4" name="Google Shape;674;p67"/>
            <p:cNvCxnSpPr/>
            <p:nvPr/>
          </p:nvCxnSpPr>
          <p:spPr>
            <a:xfrm>
              <a:off x="1263620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5" name="Google Shape;675;p67"/>
            <p:cNvCxnSpPr/>
            <p:nvPr/>
          </p:nvCxnSpPr>
          <p:spPr>
            <a:xfrm>
              <a:off x="1739857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6" name="Google Shape;676;p67"/>
            <p:cNvCxnSpPr/>
            <p:nvPr/>
          </p:nvCxnSpPr>
          <p:spPr>
            <a:xfrm>
              <a:off x="823493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7" name="Google Shape;677;p67"/>
            <p:cNvCxnSpPr/>
            <p:nvPr/>
          </p:nvCxnSpPr>
          <p:spPr>
            <a:xfrm>
              <a:off x="1263620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8" name="Google Shape;678;p67"/>
            <p:cNvCxnSpPr/>
            <p:nvPr/>
          </p:nvCxnSpPr>
          <p:spPr>
            <a:xfrm>
              <a:off x="1739857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79" name="Google Shape;679;p67"/>
            <p:cNvCxnSpPr/>
            <p:nvPr/>
          </p:nvCxnSpPr>
          <p:spPr>
            <a:xfrm>
              <a:off x="823493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0" name="Google Shape;680;p67"/>
            <p:cNvCxnSpPr/>
            <p:nvPr/>
          </p:nvCxnSpPr>
          <p:spPr>
            <a:xfrm>
              <a:off x="1263620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1" name="Google Shape;681;p67"/>
            <p:cNvCxnSpPr/>
            <p:nvPr/>
          </p:nvCxnSpPr>
          <p:spPr>
            <a:xfrm>
              <a:off x="1739857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2" name="Google Shape;682;p67"/>
            <p:cNvCxnSpPr/>
            <p:nvPr/>
          </p:nvCxnSpPr>
          <p:spPr>
            <a:xfrm>
              <a:off x="2295466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3" name="Google Shape;683;p67"/>
            <p:cNvCxnSpPr/>
            <p:nvPr/>
          </p:nvCxnSpPr>
          <p:spPr>
            <a:xfrm>
              <a:off x="2765359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4" name="Google Shape;684;p67"/>
            <p:cNvCxnSpPr/>
            <p:nvPr/>
          </p:nvCxnSpPr>
          <p:spPr>
            <a:xfrm>
              <a:off x="3241596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5" name="Google Shape;685;p67"/>
            <p:cNvCxnSpPr/>
            <p:nvPr/>
          </p:nvCxnSpPr>
          <p:spPr>
            <a:xfrm>
              <a:off x="832029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6" name="Google Shape;686;p67"/>
            <p:cNvCxnSpPr/>
            <p:nvPr/>
          </p:nvCxnSpPr>
          <p:spPr>
            <a:xfrm>
              <a:off x="1272156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7" name="Google Shape;687;p67"/>
            <p:cNvCxnSpPr/>
            <p:nvPr/>
          </p:nvCxnSpPr>
          <p:spPr>
            <a:xfrm>
              <a:off x="1748393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8" name="Google Shape;688;p67"/>
            <p:cNvCxnSpPr/>
            <p:nvPr/>
          </p:nvCxnSpPr>
          <p:spPr>
            <a:xfrm>
              <a:off x="832029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89" name="Google Shape;689;p67"/>
            <p:cNvCxnSpPr/>
            <p:nvPr/>
          </p:nvCxnSpPr>
          <p:spPr>
            <a:xfrm>
              <a:off x="1272156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0" name="Google Shape;690;p67"/>
            <p:cNvCxnSpPr/>
            <p:nvPr/>
          </p:nvCxnSpPr>
          <p:spPr>
            <a:xfrm>
              <a:off x="1748393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1" name="Google Shape;691;p67"/>
            <p:cNvCxnSpPr/>
            <p:nvPr/>
          </p:nvCxnSpPr>
          <p:spPr>
            <a:xfrm>
              <a:off x="2238707" y="263627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2" name="Google Shape;692;p67"/>
            <p:cNvCxnSpPr/>
            <p:nvPr/>
          </p:nvCxnSpPr>
          <p:spPr>
            <a:xfrm>
              <a:off x="2678834" y="263627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3" name="Google Shape;693;p67"/>
            <p:cNvCxnSpPr/>
            <p:nvPr/>
          </p:nvCxnSpPr>
          <p:spPr>
            <a:xfrm>
              <a:off x="2238707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94" name="Google Shape;694;p67"/>
            <p:cNvCxnSpPr/>
            <p:nvPr/>
          </p:nvCxnSpPr>
          <p:spPr>
            <a:xfrm>
              <a:off x="2678834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695" name="Google Shape;695;p67"/>
          <p:cNvSpPr txBox="1"/>
          <p:nvPr/>
        </p:nvSpPr>
        <p:spPr>
          <a:xfrm>
            <a:off x="4829999" y="1865964"/>
            <a:ext cx="3826689" cy="4154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count of fragments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aligned to gene i, sample j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proportional to: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expression of RNA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of gene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 depth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lib. prep. factors (PCR)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silico factors (alignment)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67"/>
          <p:cNvSpPr txBox="1"/>
          <p:nvPr/>
        </p:nvSpPr>
        <p:spPr>
          <a:xfrm>
            <a:off x="841997" y="1603508"/>
            <a:ext cx="228780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colors: different genes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67"/>
          <p:cNvSpPr txBox="1"/>
          <p:nvPr/>
        </p:nvSpPr>
        <p:spPr>
          <a:xfrm>
            <a:off x="2554841" y="4865812"/>
            <a:ext cx="13933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mRNA transcript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8" name="Google Shape;698;p67"/>
          <p:cNvGrpSpPr/>
          <p:nvPr/>
        </p:nvGrpSpPr>
        <p:grpSpPr>
          <a:xfrm>
            <a:off x="2104957" y="4573276"/>
            <a:ext cx="2247864" cy="414824"/>
            <a:chOff x="2104957" y="4573276"/>
            <a:chExt cx="2247864" cy="414824"/>
          </a:xfrm>
        </p:grpSpPr>
        <p:sp>
          <p:nvSpPr>
            <p:cNvPr id="699" name="Google Shape;699;p67"/>
            <p:cNvSpPr txBox="1"/>
            <p:nvPr/>
          </p:nvSpPr>
          <p:spPr>
            <a:xfrm>
              <a:off x="2265943" y="4573276"/>
              <a:ext cx="20868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reads or PE fragments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0" name="Google Shape;700;p67"/>
            <p:cNvCxnSpPr/>
            <p:nvPr/>
          </p:nvCxnSpPr>
          <p:spPr>
            <a:xfrm flipH="1">
              <a:off x="2104957" y="4840191"/>
              <a:ext cx="231092" cy="147909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cxnSp>
        <p:nvCxnSpPr>
          <p:cNvPr id="701" name="Google Shape;701;p67"/>
          <p:cNvCxnSpPr/>
          <p:nvPr/>
        </p:nvCxnSpPr>
        <p:spPr>
          <a:xfrm flipH="1">
            <a:off x="2353017" y="5096645"/>
            <a:ext cx="213691" cy="15388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702" name="Google Shape;702;p67"/>
          <p:cNvSpPr/>
          <p:nvPr/>
        </p:nvSpPr>
        <p:spPr>
          <a:xfrm>
            <a:off x="4728629" y="3662892"/>
            <a:ext cx="4093609" cy="2468383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Sequencing depth</a:t>
            </a:r>
            <a:endParaRPr/>
          </a:p>
        </p:txBody>
      </p:sp>
      <p:sp>
        <p:nvSpPr>
          <p:cNvPr id="708" name="Google Shape;708;p68"/>
          <p:cNvSpPr/>
          <p:nvPr/>
        </p:nvSpPr>
        <p:spPr>
          <a:xfrm>
            <a:off x="823493" y="2311629"/>
            <a:ext cx="2331578" cy="11905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68"/>
          <p:cNvSpPr/>
          <p:nvPr/>
        </p:nvSpPr>
        <p:spPr>
          <a:xfrm>
            <a:off x="823493" y="4087521"/>
            <a:ext cx="3016168" cy="143855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68"/>
          <p:cNvSpPr/>
          <p:nvPr/>
        </p:nvSpPr>
        <p:spPr>
          <a:xfrm>
            <a:off x="823493" y="6131275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68"/>
          <p:cNvSpPr/>
          <p:nvPr/>
        </p:nvSpPr>
        <p:spPr>
          <a:xfrm>
            <a:off x="823493" y="5738011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68"/>
          <p:cNvSpPr/>
          <p:nvPr/>
        </p:nvSpPr>
        <p:spPr>
          <a:xfrm>
            <a:off x="823493" y="5295143"/>
            <a:ext cx="1458476" cy="119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68"/>
          <p:cNvSpPr/>
          <p:nvPr/>
        </p:nvSpPr>
        <p:spPr>
          <a:xfrm>
            <a:off x="823493" y="2801349"/>
            <a:ext cx="2331578" cy="11905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68"/>
          <p:cNvGrpSpPr/>
          <p:nvPr/>
        </p:nvGrpSpPr>
        <p:grpSpPr>
          <a:xfrm>
            <a:off x="823493" y="2136632"/>
            <a:ext cx="2705830" cy="3859329"/>
            <a:chOff x="823493" y="2136632"/>
            <a:chExt cx="2705830" cy="3859329"/>
          </a:xfrm>
        </p:grpSpPr>
        <p:cxnSp>
          <p:nvCxnSpPr>
            <p:cNvPr id="715" name="Google Shape;715;p68"/>
            <p:cNvCxnSpPr/>
            <p:nvPr/>
          </p:nvCxnSpPr>
          <p:spPr>
            <a:xfrm>
              <a:off x="823493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16" name="Google Shape;716;p68"/>
            <p:cNvCxnSpPr/>
            <p:nvPr/>
          </p:nvCxnSpPr>
          <p:spPr>
            <a:xfrm>
              <a:off x="1263620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17" name="Google Shape;717;p68"/>
            <p:cNvCxnSpPr/>
            <p:nvPr/>
          </p:nvCxnSpPr>
          <p:spPr>
            <a:xfrm>
              <a:off x="1739857" y="506971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18" name="Google Shape;718;p68"/>
            <p:cNvCxnSpPr/>
            <p:nvPr/>
          </p:nvCxnSpPr>
          <p:spPr>
            <a:xfrm>
              <a:off x="823493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19" name="Google Shape;719;p68"/>
            <p:cNvCxnSpPr/>
            <p:nvPr/>
          </p:nvCxnSpPr>
          <p:spPr>
            <a:xfrm>
              <a:off x="1263620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0" name="Google Shape;720;p68"/>
            <p:cNvCxnSpPr/>
            <p:nvPr/>
          </p:nvCxnSpPr>
          <p:spPr>
            <a:xfrm>
              <a:off x="1739857" y="5572933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1" name="Google Shape;721;p68"/>
            <p:cNvCxnSpPr/>
            <p:nvPr/>
          </p:nvCxnSpPr>
          <p:spPr>
            <a:xfrm>
              <a:off x="823493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2" name="Google Shape;722;p68"/>
            <p:cNvCxnSpPr/>
            <p:nvPr/>
          </p:nvCxnSpPr>
          <p:spPr>
            <a:xfrm>
              <a:off x="1263620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3" name="Google Shape;723;p68"/>
            <p:cNvCxnSpPr/>
            <p:nvPr/>
          </p:nvCxnSpPr>
          <p:spPr>
            <a:xfrm>
              <a:off x="1739857" y="599596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4" name="Google Shape;724;p68"/>
            <p:cNvCxnSpPr/>
            <p:nvPr/>
          </p:nvCxnSpPr>
          <p:spPr>
            <a:xfrm>
              <a:off x="823493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5" name="Google Shape;725;p68"/>
            <p:cNvCxnSpPr/>
            <p:nvPr/>
          </p:nvCxnSpPr>
          <p:spPr>
            <a:xfrm>
              <a:off x="1263620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6" name="Google Shape;726;p68"/>
            <p:cNvCxnSpPr/>
            <p:nvPr/>
          </p:nvCxnSpPr>
          <p:spPr>
            <a:xfrm>
              <a:off x="1739857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7" name="Google Shape;727;p68"/>
            <p:cNvCxnSpPr/>
            <p:nvPr/>
          </p:nvCxnSpPr>
          <p:spPr>
            <a:xfrm>
              <a:off x="2295466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8" name="Google Shape;728;p68"/>
            <p:cNvCxnSpPr/>
            <p:nvPr/>
          </p:nvCxnSpPr>
          <p:spPr>
            <a:xfrm>
              <a:off x="2765359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29" name="Google Shape;729;p68"/>
            <p:cNvCxnSpPr/>
            <p:nvPr/>
          </p:nvCxnSpPr>
          <p:spPr>
            <a:xfrm>
              <a:off x="3241596" y="3902597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0" name="Google Shape;730;p68"/>
            <p:cNvCxnSpPr/>
            <p:nvPr/>
          </p:nvCxnSpPr>
          <p:spPr>
            <a:xfrm>
              <a:off x="832029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1" name="Google Shape;731;p68"/>
            <p:cNvCxnSpPr/>
            <p:nvPr/>
          </p:nvCxnSpPr>
          <p:spPr>
            <a:xfrm>
              <a:off x="1272156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2" name="Google Shape;732;p68"/>
            <p:cNvCxnSpPr/>
            <p:nvPr/>
          </p:nvCxnSpPr>
          <p:spPr>
            <a:xfrm>
              <a:off x="1748393" y="2642610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3" name="Google Shape;733;p68"/>
            <p:cNvCxnSpPr/>
            <p:nvPr/>
          </p:nvCxnSpPr>
          <p:spPr>
            <a:xfrm>
              <a:off x="832029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4" name="Google Shape;734;p68"/>
            <p:cNvCxnSpPr/>
            <p:nvPr/>
          </p:nvCxnSpPr>
          <p:spPr>
            <a:xfrm>
              <a:off x="1272156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5" name="Google Shape;735;p68"/>
            <p:cNvCxnSpPr/>
            <p:nvPr/>
          </p:nvCxnSpPr>
          <p:spPr>
            <a:xfrm>
              <a:off x="1748393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6" name="Google Shape;736;p68"/>
            <p:cNvCxnSpPr/>
            <p:nvPr/>
          </p:nvCxnSpPr>
          <p:spPr>
            <a:xfrm>
              <a:off x="2238707" y="263627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7" name="Google Shape;737;p68"/>
            <p:cNvCxnSpPr/>
            <p:nvPr/>
          </p:nvCxnSpPr>
          <p:spPr>
            <a:xfrm>
              <a:off x="2678834" y="2636271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8" name="Google Shape;738;p68"/>
            <p:cNvCxnSpPr/>
            <p:nvPr/>
          </p:nvCxnSpPr>
          <p:spPr>
            <a:xfrm>
              <a:off x="2238707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739" name="Google Shape;739;p68"/>
            <p:cNvCxnSpPr/>
            <p:nvPr/>
          </p:nvCxnSpPr>
          <p:spPr>
            <a:xfrm>
              <a:off x="2678834" y="2136632"/>
              <a:ext cx="287727" cy="0"/>
            </a:xfrm>
            <a:prstGeom prst="straightConnector1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740" name="Google Shape;740;p68"/>
          <p:cNvSpPr txBox="1"/>
          <p:nvPr/>
        </p:nvSpPr>
        <p:spPr>
          <a:xfrm>
            <a:off x="1111220" y="1427559"/>
            <a:ext cx="10281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68"/>
          <p:cNvGrpSpPr/>
          <p:nvPr/>
        </p:nvGrpSpPr>
        <p:grpSpPr>
          <a:xfrm>
            <a:off x="5255684" y="1427559"/>
            <a:ext cx="3016168" cy="4822770"/>
            <a:chOff x="5255684" y="1427559"/>
            <a:chExt cx="3016168" cy="4822770"/>
          </a:xfrm>
        </p:grpSpPr>
        <p:sp>
          <p:nvSpPr>
            <p:cNvPr id="742" name="Google Shape;742;p68"/>
            <p:cNvSpPr/>
            <p:nvPr/>
          </p:nvSpPr>
          <p:spPr>
            <a:xfrm>
              <a:off x="5255684" y="2311629"/>
              <a:ext cx="2331578" cy="119054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7188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5255684" y="4087521"/>
              <a:ext cx="3016168" cy="143855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8C3A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5255684" y="6131275"/>
              <a:ext cx="1458476" cy="119054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8"/>
            <p:cNvSpPr/>
            <p:nvPr/>
          </p:nvSpPr>
          <p:spPr>
            <a:xfrm>
              <a:off x="5255684" y="5738011"/>
              <a:ext cx="1458476" cy="119054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5255684" y="5295143"/>
              <a:ext cx="1458476" cy="119054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5255684" y="2801349"/>
              <a:ext cx="2331578" cy="119054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7188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8" name="Google Shape;748;p68"/>
            <p:cNvGrpSpPr/>
            <p:nvPr/>
          </p:nvGrpSpPr>
          <p:grpSpPr>
            <a:xfrm>
              <a:off x="5255684" y="2206079"/>
              <a:ext cx="2705830" cy="3859329"/>
              <a:chOff x="823493" y="2136632"/>
              <a:chExt cx="2705830" cy="3859329"/>
            </a:xfrm>
          </p:grpSpPr>
          <p:cxnSp>
            <p:nvCxnSpPr>
              <p:cNvPr id="749" name="Google Shape;749;p68"/>
              <p:cNvCxnSpPr/>
              <p:nvPr/>
            </p:nvCxnSpPr>
            <p:spPr>
              <a:xfrm>
                <a:off x="823493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0" name="Google Shape;750;p68"/>
              <p:cNvCxnSpPr/>
              <p:nvPr/>
            </p:nvCxnSpPr>
            <p:spPr>
              <a:xfrm>
                <a:off x="1263620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1" name="Google Shape;751;p68"/>
              <p:cNvCxnSpPr/>
              <p:nvPr/>
            </p:nvCxnSpPr>
            <p:spPr>
              <a:xfrm>
                <a:off x="1739857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2" name="Google Shape;752;p68"/>
              <p:cNvCxnSpPr/>
              <p:nvPr/>
            </p:nvCxnSpPr>
            <p:spPr>
              <a:xfrm>
                <a:off x="823493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3" name="Google Shape;753;p68"/>
              <p:cNvCxnSpPr/>
              <p:nvPr/>
            </p:nvCxnSpPr>
            <p:spPr>
              <a:xfrm>
                <a:off x="1263620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4" name="Google Shape;754;p68"/>
              <p:cNvCxnSpPr/>
              <p:nvPr/>
            </p:nvCxnSpPr>
            <p:spPr>
              <a:xfrm>
                <a:off x="1739857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5" name="Google Shape;755;p68"/>
              <p:cNvCxnSpPr/>
              <p:nvPr/>
            </p:nvCxnSpPr>
            <p:spPr>
              <a:xfrm>
                <a:off x="823493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6" name="Google Shape;756;p68"/>
              <p:cNvCxnSpPr/>
              <p:nvPr/>
            </p:nvCxnSpPr>
            <p:spPr>
              <a:xfrm>
                <a:off x="1263620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7" name="Google Shape;757;p68"/>
              <p:cNvCxnSpPr/>
              <p:nvPr/>
            </p:nvCxnSpPr>
            <p:spPr>
              <a:xfrm>
                <a:off x="1739857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8" name="Google Shape;758;p68"/>
              <p:cNvCxnSpPr/>
              <p:nvPr/>
            </p:nvCxnSpPr>
            <p:spPr>
              <a:xfrm>
                <a:off x="823493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59" name="Google Shape;759;p68"/>
              <p:cNvCxnSpPr/>
              <p:nvPr/>
            </p:nvCxnSpPr>
            <p:spPr>
              <a:xfrm>
                <a:off x="1263620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0" name="Google Shape;760;p68"/>
              <p:cNvCxnSpPr/>
              <p:nvPr/>
            </p:nvCxnSpPr>
            <p:spPr>
              <a:xfrm>
                <a:off x="1739857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1" name="Google Shape;761;p68"/>
              <p:cNvCxnSpPr/>
              <p:nvPr/>
            </p:nvCxnSpPr>
            <p:spPr>
              <a:xfrm>
                <a:off x="2295466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2" name="Google Shape;762;p68"/>
              <p:cNvCxnSpPr/>
              <p:nvPr/>
            </p:nvCxnSpPr>
            <p:spPr>
              <a:xfrm>
                <a:off x="2765359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3" name="Google Shape;763;p68"/>
              <p:cNvCxnSpPr/>
              <p:nvPr/>
            </p:nvCxnSpPr>
            <p:spPr>
              <a:xfrm>
                <a:off x="3241596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4" name="Google Shape;764;p68"/>
              <p:cNvCxnSpPr/>
              <p:nvPr/>
            </p:nvCxnSpPr>
            <p:spPr>
              <a:xfrm>
                <a:off x="832029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5" name="Google Shape;765;p68"/>
              <p:cNvCxnSpPr/>
              <p:nvPr/>
            </p:nvCxnSpPr>
            <p:spPr>
              <a:xfrm>
                <a:off x="1272156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6" name="Google Shape;766;p68"/>
              <p:cNvCxnSpPr/>
              <p:nvPr/>
            </p:nvCxnSpPr>
            <p:spPr>
              <a:xfrm>
                <a:off x="1748393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7" name="Google Shape;767;p68"/>
              <p:cNvCxnSpPr/>
              <p:nvPr/>
            </p:nvCxnSpPr>
            <p:spPr>
              <a:xfrm>
                <a:off x="832029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8" name="Google Shape;768;p68"/>
              <p:cNvCxnSpPr/>
              <p:nvPr/>
            </p:nvCxnSpPr>
            <p:spPr>
              <a:xfrm>
                <a:off x="1272156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69" name="Google Shape;769;p68"/>
              <p:cNvCxnSpPr/>
              <p:nvPr/>
            </p:nvCxnSpPr>
            <p:spPr>
              <a:xfrm>
                <a:off x="1748393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0" name="Google Shape;770;p68"/>
              <p:cNvCxnSpPr/>
              <p:nvPr/>
            </p:nvCxnSpPr>
            <p:spPr>
              <a:xfrm>
                <a:off x="2238707" y="263627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1" name="Google Shape;771;p68"/>
              <p:cNvCxnSpPr/>
              <p:nvPr/>
            </p:nvCxnSpPr>
            <p:spPr>
              <a:xfrm>
                <a:off x="2678834" y="263627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2" name="Google Shape;772;p68"/>
              <p:cNvCxnSpPr/>
              <p:nvPr/>
            </p:nvCxnSpPr>
            <p:spPr>
              <a:xfrm>
                <a:off x="2238707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3" name="Google Shape;773;p68"/>
              <p:cNvCxnSpPr/>
              <p:nvPr/>
            </p:nvCxnSpPr>
            <p:spPr>
              <a:xfrm>
                <a:off x="2678834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grpSp>
          <p:nvGrpSpPr>
            <p:cNvPr id="774" name="Google Shape;774;p68"/>
            <p:cNvGrpSpPr/>
            <p:nvPr/>
          </p:nvGrpSpPr>
          <p:grpSpPr>
            <a:xfrm>
              <a:off x="5470383" y="2082063"/>
              <a:ext cx="2705830" cy="3859329"/>
              <a:chOff x="823493" y="2136632"/>
              <a:chExt cx="2705830" cy="3859329"/>
            </a:xfrm>
          </p:grpSpPr>
          <p:cxnSp>
            <p:nvCxnSpPr>
              <p:cNvPr id="775" name="Google Shape;775;p68"/>
              <p:cNvCxnSpPr/>
              <p:nvPr/>
            </p:nvCxnSpPr>
            <p:spPr>
              <a:xfrm>
                <a:off x="823493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6" name="Google Shape;776;p68"/>
              <p:cNvCxnSpPr/>
              <p:nvPr/>
            </p:nvCxnSpPr>
            <p:spPr>
              <a:xfrm>
                <a:off x="1263620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7" name="Google Shape;777;p68"/>
              <p:cNvCxnSpPr/>
              <p:nvPr/>
            </p:nvCxnSpPr>
            <p:spPr>
              <a:xfrm>
                <a:off x="1739857" y="506971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8" name="Google Shape;778;p68"/>
              <p:cNvCxnSpPr/>
              <p:nvPr/>
            </p:nvCxnSpPr>
            <p:spPr>
              <a:xfrm>
                <a:off x="823493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79" name="Google Shape;779;p68"/>
              <p:cNvCxnSpPr/>
              <p:nvPr/>
            </p:nvCxnSpPr>
            <p:spPr>
              <a:xfrm>
                <a:off x="1263620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0" name="Google Shape;780;p68"/>
              <p:cNvCxnSpPr/>
              <p:nvPr/>
            </p:nvCxnSpPr>
            <p:spPr>
              <a:xfrm>
                <a:off x="1739857" y="5572933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1" name="Google Shape;781;p68"/>
              <p:cNvCxnSpPr/>
              <p:nvPr/>
            </p:nvCxnSpPr>
            <p:spPr>
              <a:xfrm>
                <a:off x="823493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2" name="Google Shape;782;p68"/>
              <p:cNvCxnSpPr/>
              <p:nvPr/>
            </p:nvCxnSpPr>
            <p:spPr>
              <a:xfrm>
                <a:off x="1263620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3" name="Google Shape;783;p68"/>
              <p:cNvCxnSpPr/>
              <p:nvPr/>
            </p:nvCxnSpPr>
            <p:spPr>
              <a:xfrm>
                <a:off x="1739857" y="599596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4" name="Google Shape;784;p68"/>
              <p:cNvCxnSpPr/>
              <p:nvPr/>
            </p:nvCxnSpPr>
            <p:spPr>
              <a:xfrm>
                <a:off x="823493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5" name="Google Shape;785;p68"/>
              <p:cNvCxnSpPr/>
              <p:nvPr/>
            </p:nvCxnSpPr>
            <p:spPr>
              <a:xfrm>
                <a:off x="1263620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6" name="Google Shape;786;p68"/>
              <p:cNvCxnSpPr/>
              <p:nvPr/>
            </p:nvCxnSpPr>
            <p:spPr>
              <a:xfrm>
                <a:off x="1739857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7" name="Google Shape;787;p68"/>
              <p:cNvCxnSpPr/>
              <p:nvPr/>
            </p:nvCxnSpPr>
            <p:spPr>
              <a:xfrm>
                <a:off x="2295466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8" name="Google Shape;788;p68"/>
              <p:cNvCxnSpPr/>
              <p:nvPr/>
            </p:nvCxnSpPr>
            <p:spPr>
              <a:xfrm>
                <a:off x="2765359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89" name="Google Shape;789;p68"/>
              <p:cNvCxnSpPr/>
              <p:nvPr/>
            </p:nvCxnSpPr>
            <p:spPr>
              <a:xfrm>
                <a:off x="3241596" y="3902597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0" name="Google Shape;790;p68"/>
              <p:cNvCxnSpPr/>
              <p:nvPr/>
            </p:nvCxnSpPr>
            <p:spPr>
              <a:xfrm>
                <a:off x="832029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1" name="Google Shape;791;p68"/>
              <p:cNvCxnSpPr/>
              <p:nvPr/>
            </p:nvCxnSpPr>
            <p:spPr>
              <a:xfrm>
                <a:off x="1272156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2" name="Google Shape;792;p68"/>
              <p:cNvCxnSpPr/>
              <p:nvPr/>
            </p:nvCxnSpPr>
            <p:spPr>
              <a:xfrm>
                <a:off x="1748393" y="2642610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3" name="Google Shape;793;p68"/>
              <p:cNvCxnSpPr/>
              <p:nvPr/>
            </p:nvCxnSpPr>
            <p:spPr>
              <a:xfrm>
                <a:off x="832029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4" name="Google Shape;794;p68"/>
              <p:cNvCxnSpPr/>
              <p:nvPr/>
            </p:nvCxnSpPr>
            <p:spPr>
              <a:xfrm>
                <a:off x="1272156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5" name="Google Shape;795;p68"/>
              <p:cNvCxnSpPr/>
              <p:nvPr/>
            </p:nvCxnSpPr>
            <p:spPr>
              <a:xfrm>
                <a:off x="1748393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6" name="Google Shape;796;p68"/>
              <p:cNvCxnSpPr/>
              <p:nvPr/>
            </p:nvCxnSpPr>
            <p:spPr>
              <a:xfrm>
                <a:off x="2238707" y="263627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7" name="Google Shape;797;p68"/>
              <p:cNvCxnSpPr/>
              <p:nvPr/>
            </p:nvCxnSpPr>
            <p:spPr>
              <a:xfrm>
                <a:off x="2678834" y="2636271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8" name="Google Shape;798;p68"/>
              <p:cNvCxnSpPr/>
              <p:nvPr/>
            </p:nvCxnSpPr>
            <p:spPr>
              <a:xfrm>
                <a:off x="2238707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799" name="Google Shape;799;p68"/>
              <p:cNvCxnSpPr/>
              <p:nvPr/>
            </p:nvCxnSpPr>
            <p:spPr>
              <a:xfrm>
                <a:off x="2678834" y="2136632"/>
                <a:ext cx="287727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800" name="Google Shape;800;p68"/>
            <p:cNvSpPr txBox="1"/>
            <p:nvPr/>
          </p:nvSpPr>
          <p:spPr>
            <a:xfrm>
              <a:off x="5551947" y="1427559"/>
              <a:ext cx="10281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 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9"/>
          <p:cNvSpPr txBox="1"/>
          <p:nvPr>
            <p:ph type="title"/>
          </p:nvPr>
        </p:nvSpPr>
        <p:spPr>
          <a:xfrm>
            <a:off x="457200" y="274638"/>
            <a:ext cx="8229600" cy="842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The cDNA count table</a:t>
            </a:r>
            <a:endParaRPr/>
          </a:p>
        </p:txBody>
      </p:sp>
      <p:sp>
        <p:nvSpPr>
          <p:cNvPr id="806" name="Google Shape;806;p69"/>
          <p:cNvSpPr txBox="1"/>
          <p:nvPr>
            <p:ph idx="1" type="body"/>
          </p:nvPr>
        </p:nvSpPr>
        <p:spPr>
          <a:xfrm>
            <a:off x="1329000" y="1335300"/>
            <a:ext cx="64860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observed data consists of </a:t>
            </a:r>
            <a:r>
              <a:rPr i="1" lang="en-US" sz="2000"/>
              <a:t>counts</a:t>
            </a:r>
            <a:r>
              <a:rPr lang="en-US" sz="2000"/>
              <a:t> of fragments </a:t>
            </a:r>
            <a:br>
              <a:rPr lang="en-US" sz="2000"/>
            </a:br>
            <a:r>
              <a:rPr lang="en-US" sz="2000"/>
              <a:t>across features (rows) and samples (columns)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more about how we count later in this lecture</a:t>
            </a:r>
            <a:br>
              <a:rPr lang="en-US" sz="2000"/>
            </a:br>
            <a:r>
              <a:rPr lang="en-US" sz="2000"/>
              <a:t>(</a:t>
            </a:r>
            <a:r>
              <a:rPr i="1" lang="en-US" sz="2000"/>
              <a:t>htseq</a:t>
            </a:r>
            <a:r>
              <a:rPr lang="en-US" sz="2000"/>
              <a:t>, </a:t>
            </a:r>
            <a:r>
              <a:rPr i="1" lang="en-US" sz="2000"/>
              <a:t>featureCounts</a:t>
            </a:r>
            <a:r>
              <a:rPr lang="en-US" sz="2000"/>
              <a:t>, </a:t>
            </a:r>
            <a:r>
              <a:rPr i="1" lang="en-US" sz="2000"/>
              <a:t>Salmon</a:t>
            </a:r>
            <a:r>
              <a:rPr lang="en-US" sz="2000"/>
              <a:t>, etc.)</a:t>
            </a:r>
            <a:endParaRPr/>
          </a:p>
        </p:txBody>
      </p:sp>
      <p:sp>
        <p:nvSpPr>
          <p:cNvPr id="807" name="Google Shape;807;p69"/>
          <p:cNvSpPr txBox="1"/>
          <p:nvPr/>
        </p:nvSpPr>
        <p:spPr>
          <a:xfrm>
            <a:off x="639652" y="4928071"/>
            <a:ext cx="772641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SRR1039508 SRR1039509 SRR1039512 SRR1039513 SRR1039516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ENSG00000000003        679        448        873        408       1138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ENSG00000000005          0          0          0          0         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ENSG00000000419        467        515        621        365        587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ENSG00000000457        260        211        263        164        245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ENSG00000000460         60         55         40         35         78</a:t>
            </a:r>
            <a:endParaRPr/>
          </a:p>
        </p:txBody>
      </p:sp>
      <p:grpSp>
        <p:nvGrpSpPr>
          <p:cNvPr id="808" name="Google Shape;808;p69"/>
          <p:cNvGrpSpPr/>
          <p:nvPr/>
        </p:nvGrpSpPr>
        <p:grpSpPr>
          <a:xfrm>
            <a:off x="222487" y="3750789"/>
            <a:ext cx="2099100" cy="1343120"/>
            <a:chOff x="222487" y="3750789"/>
            <a:chExt cx="2099100" cy="1343120"/>
          </a:xfrm>
        </p:grpSpPr>
        <p:cxnSp>
          <p:nvCxnSpPr>
            <p:cNvPr id="809" name="Google Shape;809;p69"/>
            <p:cNvCxnSpPr/>
            <p:nvPr/>
          </p:nvCxnSpPr>
          <p:spPr>
            <a:xfrm>
              <a:off x="1038274" y="4417147"/>
              <a:ext cx="129785" cy="67676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10" name="Google Shape;810;p69"/>
            <p:cNvSpPr txBox="1"/>
            <p:nvPr/>
          </p:nvSpPr>
          <p:spPr>
            <a:xfrm>
              <a:off x="222487" y="3750789"/>
              <a:ext cx="2099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 (e.g. transcripts or genes)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69"/>
          <p:cNvGrpSpPr/>
          <p:nvPr/>
        </p:nvGrpSpPr>
        <p:grpSpPr>
          <a:xfrm>
            <a:off x="3800825" y="3275400"/>
            <a:ext cx="4117800" cy="1652671"/>
            <a:chOff x="3800825" y="3275400"/>
            <a:chExt cx="4117800" cy="1652671"/>
          </a:xfrm>
        </p:grpSpPr>
        <p:sp>
          <p:nvSpPr>
            <p:cNvPr id="812" name="Google Shape;812;p69"/>
            <p:cNvSpPr txBox="1"/>
            <p:nvPr/>
          </p:nvSpPr>
          <p:spPr>
            <a:xfrm>
              <a:off x="3800825" y="3275400"/>
              <a:ext cx="411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samples: test differences across</a:t>
              </a:r>
              <a:r>
                <a:rPr lang="en-US"/>
                <a:t>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condition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(w.r.t. biological and technical variation)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13" name="Google Shape;813;p69"/>
            <p:cNvCxnSpPr/>
            <p:nvPr/>
          </p:nvCxnSpPr>
          <p:spPr>
            <a:xfrm flipH="1">
              <a:off x="4208721" y="4055589"/>
              <a:ext cx="426433" cy="87248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14" name="Google Shape;814;p69"/>
            <p:cNvCxnSpPr/>
            <p:nvPr/>
          </p:nvCxnSpPr>
          <p:spPr>
            <a:xfrm>
              <a:off x="4996696" y="4055589"/>
              <a:ext cx="111244" cy="87248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15" name="Google Shape;815;p69"/>
            <p:cNvCxnSpPr/>
            <p:nvPr/>
          </p:nvCxnSpPr>
          <p:spPr>
            <a:xfrm>
              <a:off x="5348968" y="4055589"/>
              <a:ext cx="769435" cy="87248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0"/>
          <p:cNvSpPr txBox="1"/>
          <p:nvPr>
            <p:ph type="title"/>
          </p:nvPr>
        </p:nvSpPr>
        <p:spPr>
          <a:xfrm>
            <a:off x="457200" y="274638"/>
            <a:ext cx="8229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Ready to go?</a:t>
            </a:r>
            <a:endParaRPr/>
          </a:p>
        </p:txBody>
      </p:sp>
      <p:sp>
        <p:nvSpPr>
          <p:cNvPr id="821" name="Google Shape;821;p70"/>
          <p:cNvSpPr txBox="1"/>
          <p:nvPr/>
        </p:nvSpPr>
        <p:spPr>
          <a:xfrm>
            <a:off x="639652" y="4928071"/>
            <a:ext cx="7726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SRR1039508 SRR1039509 SRR1039512 SRR1039513 SRR1039516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ENSG00000000003        679        448        873        408       1138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ENSG00000000005          0          0          0          0         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ENSG00000000419        467        515        621        365        587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ENSG00000000457        260        211        263        164        245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ENSG00000000460         60         55         40         35         78</a:t>
            </a:r>
            <a:endParaRPr/>
          </a:p>
        </p:txBody>
      </p:sp>
      <p:sp>
        <p:nvSpPr>
          <p:cNvPr id="822" name="Google Shape;822;p70"/>
          <p:cNvSpPr/>
          <p:nvPr/>
        </p:nvSpPr>
        <p:spPr>
          <a:xfrm rot="-5398000">
            <a:off x="5083268" y="1649975"/>
            <a:ext cx="515700" cy="6040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0"/>
          <p:cNvSpPr txBox="1"/>
          <p:nvPr/>
        </p:nvSpPr>
        <p:spPr>
          <a:xfrm>
            <a:off x="2678571" y="3352190"/>
            <a:ext cx="532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Lucida Sans"/>
                <a:ea typeface="Lucida Sans"/>
                <a:cs typeface="Lucida Sans"/>
                <a:sym typeface="Lucida Sans"/>
              </a:rPr>
              <a:t>Comparing these counts across samples gives the DE genes?</a:t>
            </a:r>
            <a:endParaRPr sz="3000"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1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Biology intro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RNA-seq count table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Batch effects and QC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Quantification (reads → count table)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Import into Bioconductor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effects!</a:t>
            </a:r>
            <a:endParaRPr/>
          </a:p>
        </p:txBody>
      </p:sp>
      <p:sp>
        <p:nvSpPr>
          <p:cNvPr id="836" name="Google Shape;836;p72"/>
          <p:cNvSpPr txBox="1"/>
          <p:nvPr>
            <p:ph idx="1" type="body"/>
          </p:nvPr>
        </p:nvSpPr>
        <p:spPr>
          <a:xfrm>
            <a:off x="457200" y="2057400"/>
            <a:ext cx="58701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S</a:t>
            </a:r>
            <a:r>
              <a:rPr lang="en-US" sz="1700"/>
              <a:t>ample correlations =</a:t>
            </a:r>
            <a:br>
              <a:rPr lang="en-US" sz="1700"/>
            </a:br>
            <a:r>
              <a:rPr lang="en-US" sz="1700"/>
              <a:t>Factors of unwanted variation (RUV) =</a:t>
            </a:r>
            <a:br>
              <a:rPr lang="en-US" sz="1700"/>
            </a:br>
            <a:r>
              <a:rPr lang="en-US" sz="1700"/>
              <a:t>Surrogate variables (sva)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Impact on your results: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sample swaps / mis-labelled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batch effects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…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which DE tool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colour vs color in ggplot</a:t>
            </a:r>
            <a:endParaRPr/>
          </a:p>
        </p:txBody>
      </p:sp>
      <p:pic>
        <p:nvPicPr>
          <p:cNvPr id="837" name="Google Shape;8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75" y="104653"/>
            <a:ext cx="4373576" cy="37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2400"/>
            <a:ext cx="47625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"/>
          <p:cNvSpPr txBox="1"/>
          <p:nvPr>
            <p:ph type="title"/>
          </p:nvPr>
        </p:nvSpPr>
        <p:spPr>
          <a:xfrm>
            <a:off x="457200" y="34048"/>
            <a:ext cx="8229600" cy="92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Even low correlations are a problem for large </a:t>
            </a:r>
            <a:r>
              <a:rPr i="1" lang="en-US" sz="2800"/>
              <a:t>N</a:t>
            </a:r>
            <a:endParaRPr i="1" sz="2800"/>
          </a:p>
        </p:txBody>
      </p:sp>
      <p:pic>
        <p:nvPicPr>
          <p:cNvPr id="850" name="Google Shape;8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50" y="931850"/>
            <a:ext cx="7949902" cy="5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in the DESeq2 vignette</a:t>
            </a:r>
            <a:endParaRPr/>
          </a:p>
        </p:txBody>
      </p:sp>
      <p:sp>
        <p:nvSpPr>
          <p:cNvPr id="857" name="Google Shape;857;p75"/>
          <p:cNvSpPr txBox="1"/>
          <p:nvPr/>
        </p:nvSpPr>
        <p:spPr>
          <a:xfrm>
            <a:off x="481425" y="1277275"/>
            <a:ext cx="829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  <a:hlinkClick r:id="rId3"/>
              </a:rPr>
              <a:t>https://bioconductor.org/packages/release/bioc/vignettes/DESeq2/inst/doc/DESeq2.html#multi-factor-designs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 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  <a:hlinkClick r:id="rId4"/>
              </a:rPr>
              <a:t>https://github.com/mikelove/preNivolumabOnNivolumab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 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58" name="Google Shape;85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75" y="1881925"/>
            <a:ext cx="7255800" cy="25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75"/>
          <p:cNvSpPr/>
          <p:nvPr/>
        </p:nvSpPr>
        <p:spPr>
          <a:xfrm>
            <a:off x="7292925" y="3429000"/>
            <a:ext cx="206400" cy="1051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5"/>
          <p:cNvSpPr txBox="1"/>
          <p:nvPr/>
        </p:nvSpPr>
        <p:spPr>
          <a:xfrm>
            <a:off x="7550100" y="3627900"/>
            <a:ext cx="145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"don't ignore </a:t>
            </a:r>
            <a:br>
              <a:rPr lang="en-US"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batch"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61" name="Google Shape;86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3150" y="4606687"/>
            <a:ext cx="3002792" cy="21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3649" y="4661400"/>
            <a:ext cx="3216351" cy="188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3" name="Google Shape;863;p75"/>
          <p:cNvCxnSpPr/>
          <p:nvPr/>
        </p:nvCxnSpPr>
        <p:spPr>
          <a:xfrm>
            <a:off x="1748900" y="3851475"/>
            <a:ext cx="37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 sz="3600"/>
              <a:t>Statistical analysis of gene expression</a:t>
            </a:r>
            <a:endParaRPr sz="3600"/>
          </a:p>
        </p:txBody>
      </p:sp>
      <p:sp>
        <p:nvSpPr>
          <p:cNvPr id="213" name="Google Shape;213;p40"/>
          <p:cNvSpPr txBox="1"/>
          <p:nvPr>
            <p:ph idx="1" type="body"/>
          </p:nvPr>
        </p:nvSpPr>
        <p:spPr>
          <a:xfrm>
            <a:off x="457200" y="1600200"/>
            <a:ext cx="58692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163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Alternatively</a:t>
            </a:r>
            <a:r>
              <a:rPr lang="en-US" sz="2200"/>
              <a:t>: Northern blot, qPCR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Era of microarrays, now sequence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Clustering, differential expression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Marginal testing, simple enough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Statistical methods offer benefit</a:t>
            </a:r>
            <a:endParaRPr sz="2200"/>
          </a:p>
          <a:p>
            <a:pPr indent="-3416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Key insight about expression data: </a:t>
            </a:r>
            <a:endParaRPr sz="2200"/>
          </a:p>
          <a:p>
            <a:pPr indent="-28448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Costly, often few replicates (n=3-5)</a:t>
            </a:r>
            <a:endParaRPr sz="2200"/>
          </a:p>
          <a:p>
            <a:pPr indent="-28448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Many genes over which to estimate parameters</a:t>
            </a:r>
            <a:endParaRPr sz="2200"/>
          </a:p>
        </p:txBody>
      </p:sp>
      <p:grpSp>
        <p:nvGrpSpPr>
          <p:cNvPr id="214" name="Google Shape;214;p40"/>
          <p:cNvGrpSpPr/>
          <p:nvPr/>
        </p:nvGrpSpPr>
        <p:grpSpPr>
          <a:xfrm>
            <a:off x="6400800" y="1371600"/>
            <a:ext cx="2516187" cy="4953000"/>
            <a:chOff x="6400800" y="1371600"/>
            <a:chExt cx="2516187" cy="4953000"/>
          </a:xfrm>
        </p:grpSpPr>
        <p:sp>
          <p:nvSpPr>
            <p:cNvPr id="215" name="Google Shape;215;p40"/>
            <p:cNvSpPr txBox="1"/>
            <p:nvPr/>
          </p:nvSpPr>
          <p:spPr>
            <a:xfrm>
              <a:off x="6708489" y="5986046"/>
              <a:ext cx="21307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Tibshirani et al (2002)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:\Users\Michael Love\Desktop\Picture7.jpg" id="216" name="Google Shape;216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800" y="1371600"/>
              <a:ext cx="2516187" cy="461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QC and remedies for batch effects</a:t>
            </a:r>
            <a:endParaRPr/>
          </a:p>
        </p:txBody>
      </p:sp>
      <p:sp>
        <p:nvSpPr>
          <p:cNvPr id="870" name="Google Shape;870;p76"/>
          <p:cNvSpPr txBox="1"/>
          <p:nvPr/>
        </p:nvSpPr>
        <p:spPr>
          <a:xfrm>
            <a:off x="358200" y="2661725"/>
            <a:ext cx="501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ucida Sans"/>
              <a:buChar char="●"/>
            </a:pPr>
            <a:r>
              <a:rPr lang="en-US" sz="2100">
                <a:latin typeface="Lucida Sans"/>
                <a:ea typeface="Lucida Sans"/>
                <a:cs typeface="Lucida Sans"/>
                <a:sym typeface="Lucida Sans"/>
              </a:rPr>
              <a:t>Estimate biases during quant</a:t>
            </a:r>
            <a:endParaRPr sz="2100">
              <a:latin typeface="Lucida Sans"/>
              <a:ea typeface="Lucida Sans"/>
              <a:cs typeface="Lucida Sans"/>
              <a:sym typeface="Lucid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ucida Sans"/>
              <a:buChar char="●"/>
            </a:pPr>
            <a:r>
              <a:rPr lang="en-US" sz="2100">
                <a:latin typeface="Lucida Sans"/>
                <a:ea typeface="Lucida Sans"/>
                <a:cs typeface="Lucida Sans"/>
                <a:sym typeface="Lucida Sans"/>
              </a:rPr>
              <a:t>MultiQC inspection</a:t>
            </a:r>
            <a:endParaRPr sz="2100">
              <a:latin typeface="Lucida Sans"/>
              <a:ea typeface="Lucida Sans"/>
              <a:cs typeface="Lucida Sans"/>
              <a:sym typeface="Lucid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ucida Sans"/>
              <a:buChar char="●"/>
            </a:pPr>
            <a:r>
              <a:rPr lang="en-US" sz="2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Factor analysis (after quant)</a:t>
            </a:r>
            <a:endParaRPr sz="2100">
              <a:latin typeface="Lucida Sans"/>
              <a:ea typeface="Lucida Sans"/>
              <a:cs typeface="Lucida Sans"/>
              <a:sym typeface="Lucid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ucida Sans"/>
              <a:buChar char="●"/>
            </a:pPr>
            <a:r>
              <a:rPr lang="en-US" sz="2100">
                <a:latin typeface="Lucida Sans"/>
                <a:ea typeface="Lucida Sans"/>
                <a:cs typeface="Lucida Sans"/>
                <a:sym typeface="Lucida Sans"/>
              </a:rPr>
              <a:t>Block design! Randomize!</a:t>
            </a:r>
            <a:endParaRPr sz="21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71" name="Google Shape;8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120" y="4298881"/>
            <a:ext cx="2966181" cy="12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200" y="2266998"/>
            <a:ext cx="4113974" cy="18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76"/>
          <p:cNvSpPr txBox="1"/>
          <p:nvPr/>
        </p:nvSpPr>
        <p:spPr>
          <a:xfrm>
            <a:off x="7820600" y="1909580"/>
            <a:ext cx="6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RUV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74" name="Google Shape;87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2200" y="4094150"/>
            <a:ext cx="1578300" cy="15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76"/>
          <p:cNvSpPr txBox="1"/>
          <p:nvPr/>
        </p:nvSpPr>
        <p:spPr>
          <a:xfrm>
            <a:off x="7997900" y="5582700"/>
            <a:ext cx="9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Salmon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2400"/>
            <a:ext cx="4762500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RNA (cDNA) short read sequencing</a:t>
            </a:r>
            <a:endParaRPr/>
          </a:p>
        </p:txBody>
      </p:sp>
      <p:grpSp>
        <p:nvGrpSpPr>
          <p:cNvPr id="888" name="Google Shape;888;p78"/>
          <p:cNvGrpSpPr/>
          <p:nvPr/>
        </p:nvGrpSpPr>
        <p:grpSpPr>
          <a:xfrm>
            <a:off x="381000" y="1813686"/>
            <a:ext cx="3352835" cy="461689"/>
            <a:chOff x="381000" y="1813686"/>
            <a:chExt cx="3352835" cy="461689"/>
          </a:xfrm>
        </p:grpSpPr>
        <p:cxnSp>
          <p:nvCxnSpPr>
            <p:cNvPr id="889" name="Google Shape;889;p78"/>
            <p:cNvCxnSpPr/>
            <p:nvPr/>
          </p:nvCxnSpPr>
          <p:spPr>
            <a:xfrm>
              <a:off x="685800" y="2119975"/>
              <a:ext cx="24384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0" name="Google Shape;890;p78"/>
            <p:cNvSpPr txBox="1"/>
            <p:nvPr/>
          </p:nvSpPr>
          <p:spPr>
            <a:xfrm>
              <a:off x="381000" y="1967575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78"/>
            <p:cNvSpPr txBox="1"/>
            <p:nvPr/>
          </p:nvSpPr>
          <p:spPr>
            <a:xfrm>
              <a:off x="3122735" y="1966086"/>
              <a:ext cx="61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(AAA)</a:t>
              </a:r>
              <a:endPara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78"/>
            <p:cNvSpPr txBox="1"/>
            <p:nvPr/>
          </p:nvSpPr>
          <p:spPr>
            <a:xfrm>
              <a:off x="1371600" y="1813686"/>
              <a:ext cx="132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transcript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78"/>
          <p:cNvGrpSpPr/>
          <p:nvPr/>
        </p:nvGrpSpPr>
        <p:grpSpPr>
          <a:xfrm>
            <a:off x="1066800" y="2347086"/>
            <a:ext cx="3994200" cy="2438368"/>
            <a:chOff x="1066800" y="2347086"/>
            <a:chExt cx="3994200" cy="2438368"/>
          </a:xfrm>
        </p:grpSpPr>
        <p:cxnSp>
          <p:nvCxnSpPr>
            <p:cNvPr id="894" name="Google Shape;894;p78"/>
            <p:cNvCxnSpPr/>
            <p:nvPr/>
          </p:nvCxnSpPr>
          <p:spPr>
            <a:xfrm>
              <a:off x="1524000" y="2662697"/>
              <a:ext cx="945000" cy="1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5" name="Google Shape;895;p78"/>
            <p:cNvSpPr txBox="1"/>
            <p:nvPr/>
          </p:nvSpPr>
          <p:spPr>
            <a:xfrm>
              <a:off x="1219200" y="2510297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78"/>
            <p:cNvSpPr txBox="1"/>
            <p:nvPr/>
          </p:nvSpPr>
          <p:spPr>
            <a:xfrm>
              <a:off x="1432354" y="2347086"/>
              <a:ext cx="128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fragment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7" name="Google Shape;897;p78"/>
            <p:cNvCxnSpPr/>
            <p:nvPr/>
          </p:nvCxnSpPr>
          <p:spPr>
            <a:xfrm>
              <a:off x="1523290" y="3275357"/>
              <a:ext cx="945000" cy="1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8" name="Google Shape;898;p78"/>
            <p:cNvSpPr txBox="1"/>
            <p:nvPr/>
          </p:nvSpPr>
          <p:spPr>
            <a:xfrm>
              <a:off x="1218490" y="3158312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78"/>
            <p:cNvSpPr txBox="1"/>
            <p:nvPr/>
          </p:nvSpPr>
          <p:spPr>
            <a:xfrm>
              <a:off x="1424087" y="2956686"/>
              <a:ext cx="121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RNA / </a:t>
              </a: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0" name="Google Shape;900;p78"/>
            <p:cNvCxnSpPr/>
            <p:nvPr/>
          </p:nvCxnSpPr>
          <p:spPr>
            <a:xfrm rot="10800000">
              <a:off x="1521798" y="3353000"/>
              <a:ext cx="646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1" name="Google Shape;901;p78"/>
            <p:cNvSpPr txBox="1"/>
            <p:nvPr/>
          </p:nvSpPr>
          <p:spPr>
            <a:xfrm>
              <a:off x="1286526" y="3770259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78"/>
            <p:cNvSpPr txBox="1"/>
            <p:nvPr/>
          </p:nvSpPr>
          <p:spPr>
            <a:xfrm>
              <a:off x="1066800" y="3566286"/>
              <a:ext cx="1718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double strand 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3" name="Google Shape;903;p78"/>
            <p:cNvCxnSpPr/>
            <p:nvPr/>
          </p:nvCxnSpPr>
          <p:spPr>
            <a:xfrm rot="10800000">
              <a:off x="1589834" y="3972018"/>
              <a:ext cx="646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4" name="Google Shape;904;p78"/>
            <p:cNvCxnSpPr/>
            <p:nvPr/>
          </p:nvCxnSpPr>
          <p:spPr>
            <a:xfrm rot="10800000">
              <a:off x="1814834" y="3890525"/>
              <a:ext cx="421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5" name="Google Shape;905;p78"/>
            <p:cNvSpPr txBox="1"/>
            <p:nvPr/>
          </p:nvSpPr>
          <p:spPr>
            <a:xfrm>
              <a:off x="1354286" y="4381051"/>
              <a:ext cx="32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5’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78"/>
            <p:cNvSpPr txBox="1"/>
            <p:nvPr/>
          </p:nvSpPr>
          <p:spPr>
            <a:xfrm>
              <a:off x="1568278" y="4175886"/>
              <a:ext cx="64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cDNA</a:t>
              </a:r>
              <a:endParaRPr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7" name="Google Shape;907;p78"/>
            <p:cNvCxnSpPr/>
            <p:nvPr/>
          </p:nvCxnSpPr>
          <p:spPr>
            <a:xfrm rot="10800000">
              <a:off x="1705317" y="4500917"/>
              <a:ext cx="421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p78"/>
            <p:cNvCxnSpPr/>
            <p:nvPr/>
          </p:nvCxnSpPr>
          <p:spPr>
            <a:xfrm rot="10800000">
              <a:off x="1704854" y="4586297"/>
              <a:ext cx="421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9" name="Google Shape;909;p78"/>
            <p:cNvSpPr txBox="1"/>
            <p:nvPr/>
          </p:nvSpPr>
          <p:spPr>
            <a:xfrm>
              <a:off x="3124200" y="2429120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fragmentation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78"/>
            <p:cNvSpPr txBox="1"/>
            <p:nvPr/>
          </p:nvSpPr>
          <p:spPr>
            <a:xfrm>
              <a:off x="3122735" y="3349354"/>
              <a:ext cx="178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hexamer priming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78"/>
            <p:cNvSpPr txBox="1"/>
            <p:nvPr/>
          </p:nvSpPr>
          <p:spPr>
            <a:xfrm>
              <a:off x="3124200" y="4111354"/>
              <a:ext cx="168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size selection &amp;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78"/>
            <p:cNvSpPr txBox="1"/>
            <p:nvPr/>
          </p:nvSpPr>
          <p:spPr>
            <a:xfrm>
              <a:off x="3124200" y="4416154"/>
              <a:ext cx="193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PCR amplification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78"/>
            <p:cNvSpPr/>
            <p:nvPr/>
          </p:nvSpPr>
          <p:spPr>
            <a:xfrm>
              <a:off x="2971800" y="2423286"/>
              <a:ext cx="152400" cy="381000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78"/>
            <p:cNvSpPr/>
            <p:nvPr/>
          </p:nvSpPr>
          <p:spPr>
            <a:xfrm>
              <a:off x="2969693" y="2972000"/>
              <a:ext cx="152400" cy="1083600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78"/>
            <p:cNvSpPr/>
            <p:nvPr/>
          </p:nvSpPr>
          <p:spPr>
            <a:xfrm>
              <a:off x="2971799" y="4175886"/>
              <a:ext cx="139500" cy="513000"/>
            </a:xfrm>
            <a:prstGeom prst="rightBrace">
              <a:avLst>
                <a:gd fmla="val 39286" name="adj1"/>
                <a:gd fmla="val 50000" name="adj2"/>
              </a:avLst>
            </a:prstGeom>
            <a:noFill/>
            <a:ln cap="flat" cmpd="sng" w="127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6" name="Google Shape;916;p78"/>
            <p:cNvCxnSpPr/>
            <p:nvPr/>
          </p:nvCxnSpPr>
          <p:spPr>
            <a:xfrm rot="10800000">
              <a:off x="2148233" y="4501083"/>
              <a:ext cx="606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7" name="Google Shape;917;p78"/>
            <p:cNvCxnSpPr/>
            <p:nvPr/>
          </p:nvCxnSpPr>
          <p:spPr>
            <a:xfrm rot="10800000">
              <a:off x="2149200" y="4586297"/>
              <a:ext cx="606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8" name="Google Shape;918;p78"/>
            <p:cNvCxnSpPr/>
            <p:nvPr/>
          </p:nvCxnSpPr>
          <p:spPr>
            <a:xfrm rot="10800000">
              <a:off x="1625287" y="4501083"/>
              <a:ext cx="606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9" name="Google Shape;919;p78"/>
            <p:cNvCxnSpPr/>
            <p:nvPr/>
          </p:nvCxnSpPr>
          <p:spPr>
            <a:xfrm rot="10800000">
              <a:off x="1626254" y="4586297"/>
              <a:ext cx="606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20" name="Google Shape;920;p78"/>
          <p:cNvGrpSpPr/>
          <p:nvPr/>
        </p:nvGrpSpPr>
        <p:grpSpPr>
          <a:xfrm>
            <a:off x="5410200" y="1600200"/>
            <a:ext cx="3352800" cy="4729722"/>
            <a:chOff x="5410200" y="1600200"/>
            <a:chExt cx="3352800" cy="4729722"/>
          </a:xfrm>
        </p:grpSpPr>
        <p:grpSp>
          <p:nvGrpSpPr>
            <p:cNvPr id="921" name="Google Shape;921;p78"/>
            <p:cNvGrpSpPr/>
            <p:nvPr/>
          </p:nvGrpSpPr>
          <p:grpSpPr>
            <a:xfrm>
              <a:off x="5410200" y="1600200"/>
              <a:ext cx="3352800" cy="4330643"/>
              <a:chOff x="5486400" y="2135988"/>
              <a:chExt cx="3352800" cy="4330643"/>
            </a:xfrm>
          </p:grpSpPr>
          <p:cxnSp>
            <p:nvCxnSpPr>
              <p:cNvPr id="922" name="Google Shape;922;p78"/>
              <p:cNvCxnSpPr/>
              <p:nvPr/>
            </p:nvCxnSpPr>
            <p:spPr>
              <a:xfrm>
                <a:off x="5486400" y="32662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3" name="Google Shape;923;p78"/>
              <p:cNvCxnSpPr/>
              <p:nvPr/>
            </p:nvCxnSpPr>
            <p:spPr>
              <a:xfrm rot="10800000">
                <a:off x="5638792" y="31349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4" name="Google Shape;924;p78"/>
              <p:cNvCxnSpPr/>
              <p:nvPr/>
            </p:nvCxnSpPr>
            <p:spPr>
              <a:xfrm rot="10800000">
                <a:off x="6710508" y="31334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5" name="Google Shape;925;p78"/>
              <p:cNvCxnSpPr/>
              <p:nvPr/>
            </p:nvCxnSpPr>
            <p:spPr>
              <a:xfrm rot="10800000">
                <a:off x="7243908" y="31334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6" name="Google Shape;926;p78"/>
              <p:cNvCxnSpPr/>
              <p:nvPr/>
            </p:nvCxnSpPr>
            <p:spPr>
              <a:xfrm rot="10800000">
                <a:off x="8310708" y="31334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7" name="Google Shape;927;p78"/>
              <p:cNvCxnSpPr/>
              <p:nvPr/>
            </p:nvCxnSpPr>
            <p:spPr>
              <a:xfrm>
                <a:off x="5486400" y="45616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8" name="Google Shape;928;p78"/>
              <p:cNvCxnSpPr/>
              <p:nvPr/>
            </p:nvCxnSpPr>
            <p:spPr>
              <a:xfrm rot="10800000">
                <a:off x="5638792" y="44303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9" name="Google Shape;929;p78"/>
              <p:cNvCxnSpPr/>
              <p:nvPr/>
            </p:nvCxnSpPr>
            <p:spPr>
              <a:xfrm rot="10800000">
                <a:off x="5796108" y="428629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0" name="Google Shape;930;p78"/>
              <p:cNvCxnSpPr/>
              <p:nvPr/>
            </p:nvCxnSpPr>
            <p:spPr>
              <a:xfrm rot="10800000">
                <a:off x="5974684" y="415847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1" name="Google Shape;931;p78"/>
              <p:cNvCxnSpPr/>
              <p:nvPr/>
            </p:nvCxnSpPr>
            <p:spPr>
              <a:xfrm rot="10800000">
                <a:off x="6172192" y="44303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2" name="Google Shape;932;p78"/>
              <p:cNvCxnSpPr/>
              <p:nvPr/>
            </p:nvCxnSpPr>
            <p:spPr>
              <a:xfrm rot="10800000">
                <a:off x="6329508" y="428629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3" name="Google Shape;933;p78"/>
              <p:cNvCxnSpPr/>
              <p:nvPr/>
            </p:nvCxnSpPr>
            <p:spPr>
              <a:xfrm rot="10800000">
                <a:off x="6508084" y="415847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4" name="Google Shape;934;p78"/>
              <p:cNvCxnSpPr/>
              <p:nvPr/>
            </p:nvCxnSpPr>
            <p:spPr>
              <a:xfrm rot="10800000">
                <a:off x="6710508" y="4428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5" name="Google Shape;935;p78"/>
              <p:cNvCxnSpPr/>
              <p:nvPr/>
            </p:nvCxnSpPr>
            <p:spPr>
              <a:xfrm rot="10800000">
                <a:off x="6867824" y="4284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78"/>
              <p:cNvCxnSpPr/>
              <p:nvPr/>
            </p:nvCxnSpPr>
            <p:spPr>
              <a:xfrm rot="10800000">
                <a:off x="7046400" y="415703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78"/>
              <p:cNvCxnSpPr/>
              <p:nvPr/>
            </p:nvCxnSpPr>
            <p:spPr>
              <a:xfrm rot="10800000">
                <a:off x="7243908" y="4428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78"/>
              <p:cNvCxnSpPr/>
              <p:nvPr/>
            </p:nvCxnSpPr>
            <p:spPr>
              <a:xfrm rot="10800000">
                <a:off x="7401224" y="4284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78"/>
              <p:cNvCxnSpPr/>
              <p:nvPr/>
            </p:nvCxnSpPr>
            <p:spPr>
              <a:xfrm rot="10800000">
                <a:off x="7579800" y="415703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78"/>
              <p:cNvCxnSpPr/>
              <p:nvPr/>
            </p:nvCxnSpPr>
            <p:spPr>
              <a:xfrm rot="10800000">
                <a:off x="7777308" y="4428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78"/>
              <p:cNvCxnSpPr/>
              <p:nvPr/>
            </p:nvCxnSpPr>
            <p:spPr>
              <a:xfrm rot="10800000">
                <a:off x="7934624" y="4284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78"/>
              <p:cNvCxnSpPr/>
              <p:nvPr/>
            </p:nvCxnSpPr>
            <p:spPr>
              <a:xfrm rot="10800000">
                <a:off x="8310708" y="4428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43" name="Google Shape;943;p78"/>
              <p:cNvSpPr txBox="1"/>
              <p:nvPr/>
            </p:nvSpPr>
            <p:spPr>
              <a:xfrm>
                <a:off x="6441586" y="2667000"/>
                <a:ext cx="1330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78"/>
              <p:cNvSpPr txBox="1"/>
              <p:nvPr/>
            </p:nvSpPr>
            <p:spPr>
              <a:xfrm>
                <a:off x="6441586" y="3714258"/>
                <a:ext cx="1446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15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5" name="Google Shape;945;p78"/>
              <p:cNvCxnSpPr/>
              <p:nvPr/>
            </p:nvCxnSpPr>
            <p:spPr>
              <a:xfrm>
                <a:off x="5486400" y="6466631"/>
                <a:ext cx="335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78"/>
              <p:cNvCxnSpPr/>
              <p:nvPr/>
            </p:nvCxnSpPr>
            <p:spPr>
              <a:xfrm rot="10800000">
                <a:off x="5638792" y="63353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78"/>
              <p:cNvCxnSpPr/>
              <p:nvPr/>
            </p:nvCxnSpPr>
            <p:spPr>
              <a:xfrm rot="10800000">
                <a:off x="5796108" y="619129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8" name="Google Shape;948;p78"/>
              <p:cNvCxnSpPr/>
              <p:nvPr/>
            </p:nvCxnSpPr>
            <p:spPr>
              <a:xfrm rot="10800000">
                <a:off x="5974684" y="606347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9" name="Google Shape;949;p78"/>
              <p:cNvCxnSpPr/>
              <p:nvPr/>
            </p:nvCxnSpPr>
            <p:spPr>
              <a:xfrm rot="10800000">
                <a:off x="6172192" y="633530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78"/>
              <p:cNvCxnSpPr/>
              <p:nvPr/>
            </p:nvCxnSpPr>
            <p:spPr>
              <a:xfrm rot="10800000">
                <a:off x="6329508" y="619129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78"/>
              <p:cNvCxnSpPr/>
              <p:nvPr/>
            </p:nvCxnSpPr>
            <p:spPr>
              <a:xfrm rot="10800000">
                <a:off x="6508084" y="606347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78"/>
              <p:cNvCxnSpPr/>
              <p:nvPr/>
            </p:nvCxnSpPr>
            <p:spPr>
              <a:xfrm rot="10800000">
                <a:off x="6710508" y="6333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78"/>
              <p:cNvCxnSpPr/>
              <p:nvPr/>
            </p:nvCxnSpPr>
            <p:spPr>
              <a:xfrm rot="10800000">
                <a:off x="6867824" y="6189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78"/>
              <p:cNvCxnSpPr/>
              <p:nvPr/>
            </p:nvCxnSpPr>
            <p:spPr>
              <a:xfrm rot="10800000">
                <a:off x="7046400" y="606203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5" name="Google Shape;955;p78"/>
              <p:cNvCxnSpPr/>
              <p:nvPr/>
            </p:nvCxnSpPr>
            <p:spPr>
              <a:xfrm rot="10800000">
                <a:off x="7243908" y="6333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6" name="Google Shape;956;p78"/>
              <p:cNvCxnSpPr/>
              <p:nvPr/>
            </p:nvCxnSpPr>
            <p:spPr>
              <a:xfrm rot="10800000">
                <a:off x="7401224" y="6189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7" name="Google Shape;957;p78"/>
              <p:cNvCxnSpPr/>
              <p:nvPr/>
            </p:nvCxnSpPr>
            <p:spPr>
              <a:xfrm rot="10800000">
                <a:off x="7579800" y="606203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8" name="Google Shape;958;p78"/>
              <p:cNvCxnSpPr/>
              <p:nvPr/>
            </p:nvCxnSpPr>
            <p:spPr>
              <a:xfrm rot="10800000">
                <a:off x="7777308" y="6333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9" name="Google Shape;959;p78"/>
              <p:cNvCxnSpPr/>
              <p:nvPr/>
            </p:nvCxnSpPr>
            <p:spPr>
              <a:xfrm rot="10800000">
                <a:off x="7934624" y="6189850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0" name="Google Shape;960;p78"/>
              <p:cNvCxnSpPr/>
              <p:nvPr/>
            </p:nvCxnSpPr>
            <p:spPr>
              <a:xfrm rot="10800000">
                <a:off x="8310708" y="6333859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61" name="Google Shape;961;p78"/>
              <p:cNvSpPr txBox="1"/>
              <p:nvPr/>
            </p:nvSpPr>
            <p:spPr>
              <a:xfrm>
                <a:off x="6248400" y="5181600"/>
                <a:ext cx="1741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4,000 fragments</a:t>
                </a:r>
                <a:endParaRPr sz="18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78"/>
              <p:cNvSpPr txBox="1"/>
              <p:nvPr/>
            </p:nvSpPr>
            <p:spPr>
              <a:xfrm>
                <a:off x="6750708" y="5399831"/>
                <a:ext cx="6126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40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3" name="Google Shape;963;p78"/>
              <p:cNvCxnSpPr/>
              <p:nvPr/>
            </p:nvCxnSpPr>
            <p:spPr>
              <a:xfrm rot="10800000">
                <a:off x="5791192" y="5757692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4" name="Google Shape;964;p78"/>
              <p:cNvCxnSpPr/>
              <p:nvPr/>
            </p:nvCxnSpPr>
            <p:spPr>
              <a:xfrm rot="10800000">
                <a:off x="5969768" y="5629872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5" name="Google Shape;965;p78"/>
              <p:cNvCxnSpPr/>
              <p:nvPr/>
            </p:nvCxnSpPr>
            <p:spPr>
              <a:xfrm rot="10800000">
                <a:off x="6324592" y="5757692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78"/>
              <p:cNvCxnSpPr/>
              <p:nvPr/>
            </p:nvCxnSpPr>
            <p:spPr>
              <a:xfrm rot="10800000">
                <a:off x="6503168" y="5629872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7" name="Google Shape;967;p78"/>
              <p:cNvCxnSpPr/>
              <p:nvPr/>
            </p:nvCxnSpPr>
            <p:spPr>
              <a:xfrm rot="10800000">
                <a:off x="6862908" y="575625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78"/>
              <p:cNvCxnSpPr/>
              <p:nvPr/>
            </p:nvCxnSpPr>
            <p:spPr>
              <a:xfrm rot="10800000">
                <a:off x="7041484" y="562843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9" name="Google Shape;969;p78"/>
              <p:cNvCxnSpPr/>
              <p:nvPr/>
            </p:nvCxnSpPr>
            <p:spPr>
              <a:xfrm rot="10800000">
                <a:off x="7396308" y="575625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0" name="Google Shape;970;p78"/>
              <p:cNvCxnSpPr/>
              <p:nvPr/>
            </p:nvCxnSpPr>
            <p:spPr>
              <a:xfrm rot="10800000">
                <a:off x="7574884" y="562843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1" name="Google Shape;971;p78"/>
              <p:cNvCxnSpPr/>
              <p:nvPr/>
            </p:nvCxnSpPr>
            <p:spPr>
              <a:xfrm rot="10800000">
                <a:off x="7929708" y="5756251"/>
                <a:ext cx="421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72" name="Google Shape;972;p78"/>
              <p:cNvSpPr txBox="1"/>
              <p:nvPr/>
            </p:nvSpPr>
            <p:spPr>
              <a:xfrm>
                <a:off x="6094579" y="2135988"/>
                <a:ext cx="2177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High dynamic range: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3" name="Google Shape;973;p78"/>
            <p:cNvSpPr txBox="1"/>
            <p:nvPr/>
          </p:nvSpPr>
          <p:spPr>
            <a:xfrm>
              <a:off x="6618116" y="5960622"/>
              <a:ext cx="8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Gene A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78"/>
          <p:cNvGrpSpPr/>
          <p:nvPr/>
        </p:nvGrpSpPr>
        <p:grpSpPr>
          <a:xfrm>
            <a:off x="468545" y="4688828"/>
            <a:ext cx="4694056" cy="1788195"/>
            <a:chOff x="366945" y="4688828"/>
            <a:chExt cx="4694056" cy="1788195"/>
          </a:xfrm>
        </p:grpSpPr>
        <p:grpSp>
          <p:nvGrpSpPr>
            <p:cNvPr id="975" name="Google Shape;975;p78"/>
            <p:cNvGrpSpPr/>
            <p:nvPr/>
          </p:nvGrpSpPr>
          <p:grpSpPr>
            <a:xfrm>
              <a:off x="404930" y="4688828"/>
              <a:ext cx="4656071" cy="1788195"/>
              <a:chOff x="404930" y="4688828"/>
              <a:chExt cx="4656071" cy="1788195"/>
            </a:xfrm>
          </p:grpSpPr>
          <p:sp>
            <p:nvSpPr>
              <p:cNvPr id="976" name="Google Shape;976;p78"/>
              <p:cNvSpPr/>
              <p:nvPr/>
            </p:nvSpPr>
            <p:spPr>
              <a:xfrm>
                <a:off x="404930" y="5512568"/>
                <a:ext cx="2872800" cy="152400"/>
              </a:xfrm>
              <a:prstGeom prst="rect">
                <a:avLst/>
              </a:prstGeom>
              <a:solidFill>
                <a:srgbClr val="0070C0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78"/>
              <p:cNvSpPr/>
              <p:nvPr/>
            </p:nvSpPr>
            <p:spPr>
              <a:xfrm>
                <a:off x="404930" y="5741168"/>
                <a:ext cx="2872800" cy="152400"/>
              </a:xfrm>
              <a:prstGeom prst="rect">
                <a:avLst/>
              </a:prstGeom>
              <a:solidFill>
                <a:srgbClr val="0070C0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78" name="Google Shape;978;p78"/>
              <p:cNvCxnSpPr>
                <a:stCxn id="905" idx="2"/>
              </p:cNvCxnSpPr>
              <p:nvPr/>
            </p:nvCxnSpPr>
            <p:spPr>
              <a:xfrm flipH="1">
                <a:off x="583986" y="4688851"/>
                <a:ext cx="830700" cy="55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9" name="Google Shape;979;p78"/>
              <p:cNvCxnSpPr/>
              <p:nvPr/>
            </p:nvCxnSpPr>
            <p:spPr>
              <a:xfrm>
                <a:off x="2101358" y="4688828"/>
                <a:ext cx="1073700" cy="6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80" name="Google Shape;980;p78"/>
              <p:cNvSpPr txBox="1"/>
              <p:nvPr/>
            </p:nvSpPr>
            <p:spPr>
              <a:xfrm>
                <a:off x="877843" y="6169223"/>
                <a:ext cx="1941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pair of sequenced reads</a:t>
                </a:r>
                <a:endParaRPr sz="14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78"/>
              <p:cNvSpPr txBox="1"/>
              <p:nvPr/>
            </p:nvSpPr>
            <p:spPr>
              <a:xfrm>
                <a:off x="3581401" y="5215860"/>
                <a:ext cx="14796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sequencing: produces a “fragment”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78"/>
              <p:cNvSpPr/>
              <p:nvPr/>
            </p:nvSpPr>
            <p:spPr>
              <a:xfrm>
                <a:off x="3429000" y="5512568"/>
                <a:ext cx="152400" cy="381000"/>
              </a:xfrm>
              <a:prstGeom prst="rightBrace">
                <a:avLst>
                  <a:gd fmla="val 39286" name="adj1"/>
                  <a:gd fmla="val 50000" name="adj2"/>
                </a:avLst>
              </a:prstGeom>
              <a:noFill/>
              <a:ln cap="flat" cmpd="sng" w="12700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3" name="Google Shape;983;p78"/>
            <p:cNvSpPr txBox="1"/>
            <p:nvPr/>
          </p:nvSpPr>
          <p:spPr>
            <a:xfrm>
              <a:off x="366945" y="5257373"/>
              <a:ext cx="1051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ACGTACGT…</a:t>
              </a:r>
              <a:endParaRPr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78"/>
            <p:cNvSpPr txBox="1"/>
            <p:nvPr/>
          </p:nvSpPr>
          <p:spPr>
            <a:xfrm>
              <a:off x="2302512" y="5910590"/>
              <a:ext cx="1051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…TTAACCGG</a:t>
              </a:r>
              <a:endParaRPr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Technical biases corrected by Salmon</a:t>
            </a:r>
            <a:endParaRPr/>
          </a:p>
        </p:txBody>
      </p:sp>
      <p:sp>
        <p:nvSpPr>
          <p:cNvPr id="990" name="Google Shape;990;p79"/>
          <p:cNvSpPr txBox="1"/>
          <p:nvPr/>
        </p:nvSpPr>
        <p:spPr>
          <a:xfrm>
            <a:off x="838200" y="1671639"/>
            <a:ext cx="83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		  --posBias  --gcBias 	 --seqBias</a:t>
            </a:r>
            <a:endParaRPr b="1" sz="2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91" name="Google Shape;991;p79"/>
          <p:cNvSpPr txBox="1"/>
          <p:nvPr/>
        </p:nvSpPr>
        <p:spPr>
          <a:xfrm>
            <a:off x="1449007" y="1765275"/>
            <a:ext cx="17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(default)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675" y="2133307"/>
            <a:ext cx="7022930" cy="44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79"/>
          <p:cNvSpPr/>
          <p:nvPr/>
        </p:nvSpPr>
        <p:spPr>
          <a:xfrm>
            <a:off x="775875" y="2104675"/>
            <a:ext cx="784800" cy="32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9"/>
          <p:cNvSpPr/>
          <p:nvPr/>
        </p:nvSpPr>
        <p:spPr>
          <a:xfrm>
            <a:off x="1019822" y="1481326"/>
            <a:ext cx="7023000" cy="28503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0"/>
          <p:cNvSpPr/>
          <p:nvPr/>
        </p:nvSpPr>
        <p:spPr>
          <a:xfrm>
            <a:off x="59179" y="205448"/>
            <a:ext cx="840397" cy="77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80"/>
          <p:cNvSpPr txBox="1"/>
          <p:nvPr/>
        </p:nvSpPr>
        <p:spPr>
          <a:xfrm>
            <a:off x="5780575" y="2097146"/>
            <a:ext cx="3292404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Shown is </a:t>
            </a:r>
            <a:r>
              <a:rPr i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removing 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“hexamer bias” / 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“sequence bias”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attributed to differences in 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PCR amplification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 and batch-specific in comparison to “sequence bias” which doesn’t vary much across samples</a:t>
            </a:r>
            <a:endParaRPr/>
          </a:p>
        </p:txBody>
      </p:sp>
      <p:pic>
        <p:nvPicPr>
          <p:cNvPr descr="An external file that holds a picture, illustration, etc.&#10;Object name is nihms-812426-f0007.jpg" id="1001" name="Google Shape;1001;p80"/>
          <p:cNvPicPr preferRelativeResize="0"/>
          <p:nvPr/>
        </p:nvPicPr>
        <p:blipFill rotWithShape="1">
          <a:blip r:embed="rId3">
            <a:alphaModFix/>
          </a:blip>
          <a:srcRect b="0" l="0" r="0" t="7361"/>
          <a:stretch/>
        </p:blipFill>
        <p:spPr>
          <a:xfrm>
            <a:off x="899576" y="1199928"/>
            <a:ext cx="4985411" cy="480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Fragment sequence bias</a:t>
            </a:r>
            <a:endParaRPr/>
          </a:p>
        </p:txBody>
      </p:sp>
      <p:sp>
        <p:nvSpPr>
          <p:cNvPr id="1003" name="Google Shape;1003;p80"/>
          <p:cNvSpPr txBox="1"/>
          <p:nvPr/>
        </p:nvSpPr>
        <p:spPr>
          <a:xfrm>
            <a:off x="281940" y="6334780"/>
            <a:ext cx="8305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Love, Hogenesch, &amp; Irizarry, “Modeling of RNA-seq fragment sequence bias reduces systematic errors in transcript abundance estimation” (2016) </a:t>
            </a:r>
            <a:r>
              <a:rPr lang="en-US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PMC5143225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50" y="753813"/>
            <a:ext cx="8745301" cy="535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2"/>
          <p:cNvSpPr txBox="1"/>
          <p:nvPr>
            <p:ph type="title"/>
          </p:nvPr>
        </p:nvSpPr>
        <p:spPr>
          <a:xfrm>
            <a:off x="467800" y="0"/>
            <a:ext cx="8229600" cy="898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We have a plugin for MultiQC</a:t>
            </a:r>
            <a:endParaRPr/>
          </a:p>
        </p:txBody>
      </p:sp>
      <p:pic>
        <p:nvPicPr>
          <p:cNvPr descr="fastqc_per_sequence_gc_content_plot.jpeg" id="1015" name="Google Shape;101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946" y="898376"/>
            <a:ext cx="5993036" cy="3995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6" name="Google Shape;1016;p82"/>
          <p:cNvCxnSpPr/>
          <p:nvPr/>
        </p:nvCxnSpPr>
        <p:spPr>
          <a:xfrm flipH="1" rot="10800000">
            <a:off x="4600047" y="2692358"/>
            <a:ext cx="84153" cy="34428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017" name="Google Shape;101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800" y="4556083"/>
            <a:ext cx="8138391" cy="2301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p82"/>
          <p:cNvCxnSpPr/>
          <p:nvPr/>
        </p:nvCxnSpPr>
        <p:spPr>
          <a:xfrm flipH="1">
            <a:off x="5667873" y="3244799"/>
            <a:ext cx="326527" cy="2529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19" name="Google Shape;1019;p82"/>
          <p:cNvSpPr txBox="1"/>
          <p:nvPr/>
        </p:nvSpPr>
        <p:spPr>
          <a:xfrm>
            <a:off x="2929289" y="911201"/>
            <a:ext cx="350982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GC content (not fragment)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83"/>
          <p:cNvSpPr txBox="1"/>
          <p:nvPr>
            <p:ph type="title"/>
          </p:nvPr>
        </p:nvSpPr>
        <p:spPr>
          <a:xfrm>
            <a:off x="457200" y="62954"/>
            <a:ext cx="8229600" cy="6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Different types of normalization</a:t>
            </a:r>
            <a:endParaRPr/>
          </a:p>
        </p:txBody>
      </p:sp>
      <p:pic>
        <p:nvPicPr>
          <p:cNvPr descr="bias_curves.png" id="1025" name="Google Shape;102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977" y="4734522"/>
            <a:ext cx="1963042" cy="203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0511" y="2809284"/>
            <a:ext cx="1733105" cy="16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1285" y="2809433"/>
            <a:ext cx="1729103" cy="167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83"/>
          <p:cNvSpPr txBox="1"/>
          <p:nvPr/>
        </p:nvSpPr>
        <p:spPr>
          <a:xfrm>
            <a:off x="2530024" y="5418783"/>
            <a:ext cx="235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biases and…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8-07-01 at 4.24.40 PM.png" id="1029" name="Google Shape;1029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5035" y="1299022"/>
            <a:ext cx="1718163" cy="1510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07-01 at 4.25.09 PM.png" id="1030" name="Google Shape;1030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2370" y="1435994"/>
            <a:ext cx="1881777" cy="1029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83"/>
          <p:cNvSpPr txBox="1"/>
          <p:nvPr/>
        </p:nvSpPr>
        <p:spPr>
          <a:xfrm>
            <a:off x="83864" y="1519158"/>
            <a:ext cx="24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model counts 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covariates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(length, GC)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83"/>
          <p:cNvSpPr txBox="1"/>
          <p:nvPr/>
        </p:nvSpPr>
        <p:spPr>
          <a:xfrm>
            <a:off x="83864" y="3225096"/>
            <a:ext cx="234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factor analysis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residuals of: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counts ~ biological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83"/>
          <p:cNvSpPr txBox="1"/>
          <p:nvPr/>
        </p:nvSpPr>
        <p:spPr>
          <a:xfrm>
            <a:off x="253992" y="5407272"/>
            <a:ext cx="15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tximport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83"/>
          <p:cNvSpPr txBox="1"/>
          <p:nvPr/>
        </p:nvSpPr>
        <p:spPr>
          <a:xfrm>
            <a:off x="3426403" y="1037758"/>
            <a:ext cx="5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cqn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83"/>
          <p:cNvSpPr txBox="1"/>
          <p:nvPr/>
        </p:nvSpPr>
        <p:spPr>
          <a:xfrm>
            <a:off x="5508775" y="1151712"/>
            <a:ext cx="9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EDASeq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83"/>
          <p:cNvSpPr txBox="1"/>
          <p:nvPr/>
        </p:nvSpPr>
        <p:spPr>
          <a:xfrm>
            <a:off x="3242732" y="2536460"/>
            <a:ext cx="1189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svaseq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83"/>
          <p:cNvSpPr txBox="1"/>
          <p:nvPr/>
        </p:nvSpPr>
        <p:spPr>
          <a:xfrm>
            <a:off x="5589702" y="2550055"/>
            <a:ext cx="1189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RUVSeq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83"/>
          <p:cNvSpPr txBox="1"/>
          <p:nvPr/>
        </p:nvSpPr>
        <p:spPr>
          <a:xfrm>
            <a:off x="5287895" y="5511273"/>
            <a:ext cx="144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Salmon bias correction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9" name="Google Shape;1039;p83"/>
          <p:cNvGrpSpPr/>
          <p:nvPr/>
        </p:nvGrpSpPr>
        <p:grpSpPr>
          <a:xfrm>
            <a:off x="6914075" y="1501975"/>
            <a:ext cx="2157350" cy="4523825"/>
            <a:chOff x="6914075" y="1501975"/>
            <a:chExt cx="2157350" cy="4523825"/>
          </a:xfrm>
        </p:grpSpPr>
        <p:sp>
          <p:nvSpPr>
            <p:cNvPr id="1040" name="Google Shape;1040;p83"/>
            <p:cNvSpPr txBox="1"/>
            <p:nvPr/>
          </p:nvSpPr>
          <p:spPr>
            <a:xfrm>
              <a:off x="7338325" y="1501975"/>
              <a:ext cx="1733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Lucida Sans"/>
                  <a:ea typeface="Lucida Sans"/>
                  <a:cs typeface="Lucida Sans"/>
                  <a:sym typeface="Lucida Sans"/>
                </a:rPr>
                <a:t>offsets</a:t>
              </a:r>
              <a:endParaRPr sz="2800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1041" name="Google Shape;1041;p83"/>
            <p:cNvSpPr txBox="1"/>
            <p:nvPr/>
          </p:nvSpPr>
          <p:spPr>
            <a:xfrm>
              <a:off x="7338325" y="3048000"/>
              <a:ext cx="17331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Lucida Sans"/>
                  <a:ea typeface="Lucida Sans"/>
                  <a:cs typeface="Lucida Sans"/>
                  <a:sym typeface="Lucida Sans"/>
                </a:rPr>
                <a:t>add to design</a:t>
              </a:r>
              <a:endParaRPr sz="2800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1042" name="Google Shape;1042;p83"/>
            <p:cNvSpPr txBox="1"/>
            <p:nvPr/>
          </p:nvSpPr>
          <p:spPr>
            <a:xfrm>
              <a:off x="7338325" y="5410200"/>
              <a:ext cx="1733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Lucida Sans"/>
                  <a:ea typeface="Lucida Sans"/>
                  <a:cs typeface="Lucida Sans"/>
                  <a:sym typeface="Lucida Sans"/>
                </a:rPr>
                <a:t>offsets</a:t>
              </a:r>
              <a:endParaRPr sz="2800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cxnSp>
          <p:nvCxnSpPr>
            <p:cNvPr id="1043" name="Google Shape;1043;p83"/>
            <p:cNvCxnSpPr/>
            <p:nvPr/>
          </p:nvCxnSpPr>
          <p:spPr>
            <a:xfrm>
              <a:off x="6914075" y="1823563"/>
              <a:ext cx="4002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44" name="Google Shape;1044;p83"/>
            <p:cNvCxnSpPr/>
            <p:nvPr/>
          </p:nvCxnSpPr>
          <p:spPr>
            <a:xfrm>
              <a:off x="6914075" y="3576163"/>
              <a:ext cx="4002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45" name="Google Shape;1045;p83"/>
            <p:cNvCxnSpPr/>
            <p:nvPr/>
          </p:nvCxnSpPr>
          <p:spPr>
            <a:xfrm>
              <a:off x="6914075" y="5748212"/>
              <a:ext cx="4002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4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Biology intro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RNA-seq count table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Batch effects and QC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Quantification (reads → count table)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Import into Bioconductor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5"/>
          <p:cNvSpPr/>
          <p:nvPr/>
        </p:nvSpPr>
        <p:spPr>
          <a:xfrm>
            <a:off x="3833863" y="3347392"/>
            <a:ext cx="5066477" cy="191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85"/>
          <p:cNvSpPr txBox="1"/>
          <p:nvPr>
            <p:ph type="title"/>
          </p:nvPr>
        </p:nvSpPr>
        <p:spPr>
          <a:xfrm>
            <a:off x="125916" y="36154"/>
            <a:ext cx="8774424" cy="834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Lightweight quantifiers</a:t>
            </a:r>
            <a:endParaRPr/>
          </a:p>
        </p:txBody>
      </p:sp>
      <p:sp>
        <p:nvSpPr>
          <p:cNvPr id="1059" name="Google Shape;1059;p85"/>
          <p:cNvSpPr txBox="1"/>
          <p:nvPr>
            <p:ph idx="1" type="body"/>
          </p:nvPr>
        </p:nvSpPr>
        <p:spPr>
          <a:xfrm>
            <a:off x="139729" y="795660"/>
            <a:ext cx="8903878" cy="49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/>
              <a:t>Sailfish: Patro et al (2014), kallisto: Bray et al (2016), </a:t>
            </a:r>
            <a:r>
              <a:rPr lang="en-US" sz="1800">
                <a:solidFill>
                  <a:srgbClr val="008000"/>
                </a:solidFill>
              </a:rPr>
              <a:t>Salmon: Patro et al (2017)</a:t>
            </a:r>
            <a:endParaRPr/>
          </a:p>
        </p:txBody>
      </p:sp>
      <p:cxnSp>
        <p:nvCxnSpPr>
          <p:cNvPr id="1060" name="Google Shape;1060;p85"/>
          <p:cNvCxnSpPr/>
          <p:nvPr/>
        </p:nvCxnSpPr>
        <p:spPr>
          <a:xfrm>
            <a:off x="355709" y="3713625"/>
            <a:ext cx="480717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61" name="Google Shape;1061;p85"/>
          <p:cNvCxnSpPr/>
          <p:nvPr/>
        </p:nvCxnSpPr>
        <p:spPr>
          <a:xfrm>
            <a:off x="357202" y="381812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62" name="Google Shape;1062;p85"/>
          <p:cNvCxnSpPr/>
          <p:nvPr/>
        </p:nvCxnSpPr>
        <p:spPr>
          <a:xfrm>
            <a:off x="481588" y="3914487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63" name="Google Shape;1063;p85"/>
          <p:cNvCxnSpPr/>
          <p:nvPr/>
        </p:nvCxnSpPr>
        <p:spPr>
          <a:xfrm>
            <a:off x="612320" y="401721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64" name="Google Shape;1064;p85"/>
          <p:cNvCxnSpPr/>
          <p:nvPr/>
        </p:nvCxnSpPr>
        <p:spPr>
          <a:xfrm>
            <a:off x="6224597" y="4050424"/>
            <a:ext cx="2374444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65" name="Google Shape;1065;p85"/>
          <p:cNvCxnSpPr/>
          <p:nvPr/>
        </p:nvCxnSpPr>
        <p:spPr>
          <a:xfrm>
            <a:off x="6224597" y="4237195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66" name="Google Shape;1066;p85"/>
          <p:cNvCxnSpPr/>
          <p:nvPr/>
        </p:nvCxnSpPr>
        <p:spPr>
          <a:xfrm>
            <a:off x="6348983" y="433356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67" name="Google Shape;1067;p85"/>
          <p:cNvCxnSpPr/>
          <p:nvPr/>
        </p:nvCxnSpPr>
        <p:spPr>
          <a:xfrm>
            <a:off x="6479715" y="4436290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68" name="Google Shape;1068;p85"/>
          <p:cNvCxnSpPr/>
          <p:nvPr/>
        </p:nvCxnSpPr>
        <p:spPr>
          <a:xfrm>
            <a:off x="6573095" y="4539019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69" name="Google Shape;1069;p85"/>
          <p:cNvCxnSpPr/>
          <p:nvPr/>
        </p:nvCxnSpPr>
        <p:spPr>
          <a:xfrm>
            <a:off x="6697481" y="4635385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0" name="Google Shape;1070;p85"/>
          <p:cNvCxnSpPr/>
          <p:nvPr/>
        </p:nvCxnSpPr>
        <p:spPr>
          <a:xfrm>
            <a:off x="6828213" y="4738114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1" name="Google Shape;1071;p85"/>
          <p:cNvCxnSpPr/>
          <p:nvPr/>
        </p:nvCxnSpPr>
        <p:spPr>
          <a:xfrm>
            <a:off x="6965276" y="4237195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2" name="Google Shape;1072;p85"/>
          <p:cNvCxnSpPr/>
          <p:nvPr/>
        </p:nvCxnSpPr>
        <p:spPr>
          <a:xfrm>
            <a:off x="7089662" y="433356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3" name="Google Shape;1073;p85"/>
          <p:cNvCxnSpPr/>
          <p:nvPr/>
        </p:nvCxnSpPr>
        <p:spPr>
          <a:xfrm>
            <a:off x="7220394" y="4436290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4" name="Google Shape;1074;p85"/>
          <p:cNvCxnSpPr/>
          <p:nvPr/>
        </p:nvCxnSpPr>
        <p:spPr>
          <a:xfrm>
            <a:off x="7313774" y="4539019"/>
            <a:ext cx="224106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5" name="Google Shape;1075;p85"/>
          <p:cNvCxnSpPr/>
          <p:nvPr/>
        </p:nvCxnSpPr>
        <p:spPr>
          <a:xfrm>
            <a:off x="7438160" y="4635385"/>
            <a:ext cx="224106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6" name="Google Shape;1076;p85"/>
          <p:cNvCxnSpPr/>
          <p:nvPr/>
        </p:nvCxnSpPr>
        <p:spPr>
          <a:xfrm>
            <a:off x="7568892" y="4738114"/>
            <a:ext cx="224106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7" name="Google Shape;1077;p85"/>
          <p:cNvCxnSpPr/>
          <p:nvPr/>
        </p:nvCxnSpPr>
        <p:spPr>
          <a:xfrm>
            <a:off x="7771319" y="424277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8" name="Google Shape;1078;p85"/>
          <p:cNvCxnSpPr/>
          <p:nvPr/>
        </p:nvCxnSpPr>
        <p:spPr>
          <a:xfrm>
            <a:off x="7895705" y="433914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9" name="Google Shape;1079;p85"/>
          <p:cNvCxnSpPr/>
          <p:nvPr/>
        </p:nvCxnSpPr>
        <p:spPr>
          <a:xfrm>
            <a:off x="8026437" y="444187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0" name="Google Shape;1080;p85"/>
          <p:cNvCxnSpPr/>
          <p:nvPr/>
        </p:nvCxnSpPr>
        <p:spPr>
          <a:xfrm>
            <a:off x="8119817" y="4544600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1" name="Google Shape;1081;p85"/>
          <p:cNvCxnSpPr/>
          <p:nvPr/>
        </p:nvCxnSpPr>
        <p:spPr>
          <a:xfrm>
            <a:off x="8244203" y="464096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2" name="Google Shape;1082;p85"/>
          <p:cNvCxnSpPr/>
          <p:nvPr/>
        </p:nvCxnSpPr>
        <p:spPr>
          <a:xfrm>
            <a:off x="8374935" y="4743695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3" name="Google Shape;1083;p85"/>
          <p:cNvCxnSpPr/>
          <p:nvPr/>
        </p:nvCxnSpPr>
        <p:spPr>
          <a:xfrm>
            <a:off x="4276689" y="3609301"/>
            <a:ext cx="1665122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4" name="Google Shape;1084;p85"/>
          <p:cNvCxnSpPr/>
          <p:nvPr/>
        </p:nvCxnSpPr>
        <p:spPr>
          <a:xfrm>
            <a:off x="4276689" y="379607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5" name="Google Shape;1085;p85"/>
          <p:cNvCxnSpPr/>
          <p:nvPr/>
        </p:nvCxnSpPr>
        <p:spPr>
          <a:xfrm>
            <a:off x="4401075" y="3892438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6" name="Google Shape;1086;p85"/>
          <p:cNvCxnSpPr/>
          <p:nvPr/>
        </p:nvCxnSpPr>
        <p:spPr>
          <a:xfrm>
            <a:off x="4531807" y="3995167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7" name="Google Shape;1087;p85"/>
          <p:cNvCxnSpPr/>
          <p:nvPr/>
        </p:nvCxnSpPr>
        <p:spPr>
          <a:xfrm>
            <a:off x="4625187" y="409789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8" name="Google Shape;1088;p85"/>
          <p:cNvCxnSpPr/>
          <p:nvPr/>
        </p:nvCxnSpPr>
        <p:spPr>
          <a:xfrm>
            <a:off x="4749573" y="419426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9" name="Google Shape;1089;p85"/>
          <p:cNvCxnSpPr/>
          <p:nvPr/>
        </p:nvCxnSpPr>
        <p:spPr>
          <a:xfrm>
            <a:off x="4880305" y="429699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0" name="Google Shape;1090;p85"/>
          <p:cNvCxnSpPr/>
          <p:nvPr/>
        </p:nvCxnSpPr>
        <p:spPr>
          <a:xfrm>
            <a:off x="5114089" y="379607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1" name="Google Shape;1091;p85"/>
          <p:cNvCxnSpPr/>
          <p:nvPr/>
        </p:nvCxnSpPr>
        <p:spPr>
          <a:xfrm>
            <a:off x="5238475" y="3892438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2" name="Google Shape;1092;p85"/>
          <p:cNvCxnSpPr/>
          <p:nvPr/>
        </p:nvCxnSpPr>
        <p:spPr>
          <a:xfrm>
            <a:off x="5369207" y="3995167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3" name="Google Shape;1093;p85"/>
          <p:cNvCxnSpPr/>
          <p:nvPr/>
        </p:nvCxnSpPr>
        <p:spPr>
          <a:xfrm>
            <a:off x="5462587" y="409789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4" name="Google Shape;1094;p85"/>
          <p:cNvCxnSpPr/>
          <p:nvPr/>
        </p:nvCxnSpPr>
        <p:spPr>
          <a:xfrm>
            <a:off x="5586973" y="4194262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5" name="Google Shape;1095;p85"/>
          <p:cNvCxnSpPr/>
          <p:nvPr/>
        </p:nvCxnSpPr>
        <p:spPr>
          <a:xfrm>
            <a:off x="5717705" y="429699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096" name="Google Shape;1096;p85"/>
          <p:cNvSpPr txBox="1"/>
          <p:nvPr/>
        </p:nvSpPr>
        <p:spPr>
          <a:xfrm>
            <a:off x="4243700" y="3167000"/>
            <a:ext cx="11907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transcript</a:t>
            </a:r>
            <a:endParaRPr/>
          </a:p>
        </p:txBody>
      </p:sp>
      <p:sp>
        <p:nvSpPr>
          <p:cNvPr id="1097" name="Google Shape;1097;p85"/>
          <p:cNvSpPr txBox="1"/>
          <p:nvPr/>
        </p:nvSpPr>
        <p:spPr>
          <a:xfrm>
            <a:off x="3944863" y="4121279"/>
            <a:ext cx="1190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k-mers</a:t>
            </a:r>
            <a:endParaRPr/>
          </a:p>
        </p:txBody>
      </p:sp>
      <p:sp>
        <p:nvSpPr>
          <p:cNvPr id="1098" name="Google Shape;1098;p85"/>
          <p:cNvSpPr txBox="1"/>
          <p:nvPr/>
        </p:nvSpPr>
        <p:spPr>
          <a:xfrm>
            <a:off x="7166294" y="3005200"/>
            <a:ext cx="1877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transcriptome</a:t>
            </a:r>
            <a:endParaRPr/>
          </a:p>
        </p:txBody>
      </p:sp>
      <p:sp>
        <p:nvSpPr>
          <p:cNvPr id="1099" name="Google Shape;1099;p85"/>
          <p:cNvSpPr txBox="1"/>
          <p:nvPr/>
        </p:nvSpPr>
        <p:spPr>
          <a:xfrm>
            <a:off x="1102674" y="1272408"/>
            <a:ext cx="701545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Salmon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maps reads to transcriptome with 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RapMap: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Srivastava </a:t>
            </a:r>
            <a:r>
              <a:rPr i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 al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(2016)</a:t>
            </a:r>
            <a:b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Elements of mapping algorithm use ideas from 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kallisto: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Bray </a:t>
            </a:r>
            <a:r>
              <a:rPr i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 al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(2016):</a:t>
            </a:r>
            <a:b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skipping ahead to find Next Informative Position (NIP) and </a:t>
            </a:r>
            <a:b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defining the consensus as ∩ of transcript sets from all hits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Salmon maps all PE reads, useful for estimating bias</a:t>
            </a:r>
            <a:endParaRPr/>
          </a:p>
        </p:txBody>
      </p:sp>
      <p:sp>
        <p:nvSpPr>
          <p:cNvPr id="1100" name="Google Shape;1100;p85"/>
          <p:cNvSpPr txBox="1"/>
          <p:nvPr/>
        </p:nvSpPr>
        <p:spPr>
          <a:xfrm>
            <a:off x="1730337" y="3482979"/>
            <a:ext cx="11341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 reads</a:t>
            </a:r>
            <a:endParaRPr/>
          </a:p>
        </p:txBody>
      </p:sp>
      <p:sp>
        <p:nvSpPr>
          <p:cNvPr id="1101" name="Google Shape;1101;p85"/>
          <p:cNvSpPr txBox="1"/>
          <p:nvPr/>
        </p:nvSpPr>
        <p:spPr>
          <a:xfrm>
            <a:off x="1720742" y="3817489"/>
            <a:ext cx="10508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k-mers</a:t>
            </a:r>
            <a:endParaRPr/>
          </a:p>
        </p:txBody>
      </p:sp>
      <p:cxnSp>
        <p:nvCxnSpPr>
          <p:cNvPr id="1102" name="Google Shape;1102;p85"/>
          <p:cNvCxnSpPr/>
          <p:nvPr/>
        </p:nvCxnSpPr>
        <p:spPr>
          <a:xfrm>
            <a:off x="1287870" y="3713625"/>
            <a:ext cx="480717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3" name="Google Shape;1103;p85"/>
          <p:cNvCxnSpPr/>
          <p:nvPr/>
        </p:nvCxnSpPr>
        <p:spPr>
          <a:xfrm>
            <a:off x="1289363" y="3818121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4" name="Google Shape;1104;p85"/>
          <p:cNvCxnSpPr/>
          <p:nvPr/>
        </p:nvCxnSpPr>
        <p:spPr>
          <a:xfrm>
            <a:off x="1413749" y="3914487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5" name="Google Shape;1105;p85"/>
          <p:cNvCxnSpPr/>
          <p:nvPr/>
        </p:nvCxnSpPr>
        <p:spPr>
          <a:xfrm>
            <a:off x="1544481" y="4017216"/>
            <a:ext cx="22410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1106" name="Google Shape;1106;p85"/>
          <p:cNvGrpSpPr/>
          <p:nvPr/>
        </p:nvGrpSpPr>
        <p:grpSpPr>
          <a:xfrm>
            <a:off x="357202" y="3208650"/>
            <a:ext cx="1411385" cy="386248"/>
            <a:chOff x="357202" y="3208650"/>
            <a:chExt cx="1411385" cy="386248"/>
          </a:xfrm>
        </p:grpSpPr>
        <p:cxnSp>
          <p:nvCxnSpPr>
            <p:cNvPr id="1107" name="Google Shape;1107;p85"/>
            <p:cNvCxnSpPr/>
            <p:nvPr/>
          </p:nvCxnSpPr>
          <p:spPr>
            <a:xfrm>
              <a:off x="357202" y="3594898"/>
              <a:ext cx="1411385" cy="0"/>
            </a:xfrm>
            <a:prstGeom prst="straightConnector1">
              <a:avLst/>
            </a:prstGeom>
            <a:noFill/>
            <a:ln cap="flat" cmpd="sng" w="254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08" name="Google Shape;1108;p85"/>
            <p:cNvSpPr txBox="1"/>
            <p:nvPr/>
          </p:nvSpPr>
          <p:spPr>
            <a:xfrm>
              <a:off x="525074" y="3208650"/>
              <a:ext cx="119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fragment</a:t>
              </a:r>
              <a:endParaRPr/>
            </a:p>
          </p:txBody>
        </p:sp>
      </p:grpSp>
      <p:grpSp>
        <p:nvGrpSpPr>
          <p:cNvPr id="1109" name="Google Shape;1109;p85"/>
          <p:cNvGrpSpPr/>
          <p:nvPr/>
        </p:nvGrpSpPr>
        <p:grpSpPr>
          <a:xfrm>
            <a:off x="115050" y="4097896"/>
            <a:ext cx="3061500" cy="2042679"/>
            <a:chOff x="115050" y="4097896"/>
            <a:chExt cx="3061500" cy="2042679"/>
          </a:xfrm>
        </p:grpSpPr>
        <p:cxnSp>
          <p:nvCxnSpPr>
            <p:cNvPr id="1110" name="Google Shape;1110;p85"/>
            <p:cNvCxnSpPr/>
            <p:nvPr/>
          </p:nvCxnSpPr>
          <p:spPr>
            <a:xfrm>
              <a:off x="1048089" y="4097896"/>
              <a:ext cx="0" cy="84953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11" name="Google Shape;1111;p85"/>
            <p:cNvSpPr txBox="1"/>
            <p:nvPr/>
          </p:nvSpPr>
          <p:spPr>
            <a:xfrm>
              <a:off x="115050" y="4939975"/>
              <a:ext cx="30615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GC content of every inferred fragment,</a:t>
              </a:r>
              <a:b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adjust effective tx lengths, </a:t>
              </a:r>
              <a:b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pass to DE tools</a:t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112" name="Google Shape;1112;p85"/>
          <p:cNvCxnSpPr/>
          <p:nvPr/>
        </p:nvCxnSpPr>
        <p:spPr>
          <a:xfrm>
            <a:off x="6965276" y="3928187"/>
            <a:ext cx="1285267" cy="0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1113" name="Google Shape;1113;p85"/>
          <p:cNvGrpSpPr/>
          <p:nvPr/>
        </p:nvGrpSpPr>
        <p:grpSpPr>
          <a:xfrm>
            <a:off x="2024207" y="4334783"/>
            <a:ext cx="4980308" cy="804747"/>
            <a:chOff x="1871910" y="4334800"/>
            <a:chExt cx="4857416" cy="804747"/>
          </a:xfrm>
        </p:grpSpPr>
        <p:grpSp>
          <p:nvGrpSpPr>
            <p:cNvPr id="1114" name="Google Shape;1114;p85"/>
            <p:cNvGrpSpPr/>
            <p:nvPr/>
          </p:nvGrpSpPr>
          <p:grpSpPr>
            <a:xfrm>
              <a:off x="3063624" y="4334800"/>
              <a:ext cx="3665702" cy="804747"/>
              <a:chOff x="3063624" y="4006314"/>
              <a:chExt cx="3665702" cy="804747"/>
            </a:xfrm>
          </p:grpSpPr>
          <p:sp>
            <p:nvSpPr>
              <p:cNvPr id="1115" name="Google Shape;1115;p85"/>
              <p:cNvSpPr txBox="1"/>
              <p:nvPr/>
            </p:nvSpPr>
            <p:spPr>
              <a:xfrm>
                <a:off x="3063624" y="4441729"/>
                <a:ext cx="2540780" cy="369332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P(fragment | transcript)</a:t>
                </a:r>
                <a:endParaRPr/>
              </a:p>
            </p:txBody>
          </p:sp>
          <p:sp>
            <p:nvSpPr>
              <p:cNvPr id="1116" name="Google Shape;1116;p85"/>
              <p:cNvSpPr/>
              <p:nvPr/>
            </p:nvSpPr>
            <p:spPr>
              <a:xfrm>
                <a:off x="5602650" y="4006314"/>
                <a:ext cx="1126676" cy="612419"/>
              </a:xfrm>
              <a:custGeom>
                <a:rect b="b" l="l" r="r" t="t"/>
                <a:pathLst>
                  <a:path extrusionOk="0" h="686184" w="1126676">
                    <a:moveTo>
                      <a:pt x="1126676" y="0"/>
                    </a:moveTo>
                    <a:cubicBezTo>
                      <a:pt x="995230" y="219340"/>
                      <a:pt x="863785" y="438680"/>
                      <a:pt x="676006" y="553044"/>
                    </a:cubicBezTo>
                    <a:cubicBezTo>
                      <a:pt x="488227" y="667408"/>
                      <a:pt x="0" y="686184"/>
                      <a:pt x="0" y="686184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7" name="Google Shape;1117;p85"/>
            <p:cNvSpPr/>
            <p:nvPr/>
          </p:nvSpPr>
          <p:spPr>
            <a:xfrm>
              <a:off x="1871910" y="4345100"/>
              <a:ext cx="1191225" cy="612625"/>
            </a:xfrm>
            <a:custGeom>
              <a:rect b="b" l="l" r="r" t="t"/>
              <a:pathLst>
                <a:path extrusionOk="0" h="24505" w="47649">
                  <a:moveTo>
                    <a:pt x="47649" y="24505"/>
                  </a:moveTo>
                  <a:cubicBezTo>
                    <a:pt x="29862" y="22887"/>
                    <a:pt x="7987" y="1597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pic>
        <p:nvPicPr>
          <p:cNvPr id="1118" name="Google Shape;11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025" y="5423876"/>
            <a:ext cx="4637252" cy="129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457200" y="936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Lab: what is airway transcriptome response to glucocorticoid hormone?</a:t>
            </a:r>
            <a:endParaRPr/>
          </a:p>
        </p:txBody>
      </p:sp>
      <p:sp>
        <p:nvSpPr>
          <p:cNvPr id="222" name="Google Shape;222;p41"/>
          <p:cNvSpPr/>
          <p:nvPr/>
        </p:nvSpPr>
        <p:spPr>
          <a:xfrm>
            <a:off x="234285" y="1566248"/>
            <a:ext cx="445829" cy="445829"/>
          </a:xfrm>
          <a:prstGeom prst="smileyFace">
            <a:avLst>
              <a:gd fmla="val 4653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234285" y="2133666"/>
            <a:ext cx="445829" cy="621459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926782" y="1566248"/>
            <a:ext cx="445829" cy="445829"/>
          </a:xfrm>
          <a:prstGeom prst="smileyFace">
            <a:avLst>
              <a:gd fmla="val 4653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1"/>
          <p:cNvSpPr/>
          <p:nvPr/>
        </p:nvSpPr>
        <p:spPr>
          <a:xfrm>
            <a:off x="926782" y="2133666"/>
            <a:ext cx="445829" cy="621459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1595526" y="1566248"/>
            <a:ext cx="445829" cy="445829"/>
          </a:xfrm>
          <a:prstGeom prst="smileyFace">
            <a:avLst>
              <a:gd fmla="val 4653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1"/>
          <p:cNvSpPr/>
          <p:nvPr/>
        </p:nvSpPr>
        <p:spPr>
          <a:xfrm>
            <a:off x="1595526" y="2133666"/>
            <a:ext cx="445829" cy="621459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1"/>
          <p:cNvSpPr/>
          <p:nvPr/>
        </p:nvSpPr>
        <p:spPr>
          <a:xfrm>
            <a:off x="2288023" y="1566248"/>
            <a:ext cx="445829" cy="445829"/>
          </a:xfrm>
          <a:prstGeom prst="smileyFace">
            <a:avLst>
              <a:gd fmla="val 4653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2288023" y="2133666"/>
            <a:ext cx="445829" cy="621459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3003473" y="1810500"/>
            <a:ext cx="30062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human donors</a:t>
            </a:r>
            <a:endParaRPr/>
          </a:p>
        </p:txBody>
      </p:sp>
      <p:cxnSp>
        <p:nvCxnSpPr>
          <p:cNvPr id="231" name="Google Shape;231;p41"/>
          <p:cNvCxnSpPr/>
          <p:nvPr/>
        </p:nvCxnSpPr>
        <p:spPr>
          <a:xfrm flipH="1">
            <a:off x="457200" y="2898090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32" name="Google Shape;232;p41"/>
          <p:cNvSpPr/>
          <p:nvPr/>
        </p:nvSpPr>
        <p:spPr>
          <a:xfrm>
            <a:off x="87679" y="3950725"/>
            <a:ext cx="1284932" cy="505955"/>
          </a:xfrm>
          <a:prstGeom prst="flowChartMagneticDisk">
            <a:avLst/>
          </a:prstGeom>
          <a:solidFill>
            <a:srgbClr val="FDE9D8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41"/>
          <p:cNvCxnSpPr/>
          <p:nvPr/>
        </p:nvCxnSpPr>
        <p:spPr>
          <a:xfrm flipH="1">
            <a:off x="1125934" y="2898090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34" name="Google Shape;234;p41"/>
          <p:cNvCxnSpPr/>
          <p:nvPr/>
        </p:nvCxnSpPr>
        <p:spPr>
          <a:xfrm flipH="1">
            <a:off x="1809728" y="2905793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35" name="Google Shape;235;p41"/>
          <p:cNvCxnSpPr/>
          <p:nvPr/>
        </p:nvCxnSpPr>
        <p:spPr>
          <a:xfrm flipH="1">
            <a:off x="2493522" y="2895279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36" name="Google Shape;236;p41"/>
          <p:cNvSpPr/>
          <p:nvPr/>
        </p:nvSpPr>
        <p:spPr>
          <a:xfrm>
            <a:off x="499663" y="4203702"/>
            <a:ext cx="1284932" cy="505955"/>
          </a:xfrm>
          <a:prstGeom prst="flowChartMagneticDisk">
            <a:avLst/>
          </a:prstGeom>
          <a:solidFill>
            <a:srgbClr val="FDE9D8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1"/>
          <p:cNvSpPr/>
          <p:nvPr/>
        </p:nvSpPr>
        <p:spPr>
          <a:xfrm>
            <a:off x="1125934" y="4478271"/>
            <a:ext cx="1284932" cy="505955"/>
          </a:xfrm>
          <a:prstGeom prst="flowChartMagneticDisk">
            <a:avLst/>
          </a:prstGeom>
          <a:solidFill>
            <a:srgbClr val="FDE9D8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1"/>
          <p:cNvSpPr/>
          <p:nvPr/>
        </p:nvSpPr>
        <p:spPr>
          <a:xfrm>
            <a:off x="1831676" y="4774871"/>
            <a:ext cx="1284932" cy="505955"/>
          </a:xfrm>
          <a:prstGeom prst="flowChartMagneticDisk">
            <a:avLst/>
          </a:prstGeom>
          <a:solidFill>
            <a:srgbClr val="FDE9D8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87679" y="5424175"/>
            <a:ext cx="33100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airway epithelial cells</a:t>
            </a:r>
            <a:endParaRPr/>
          </a:p>
        </p:txBody>
      </p:sp>
      <p:cxnSp>
        <p:nvCxnSpPr>
          <p:cNvPr id="240" name="Google Shape;240;p41"/>
          <p:cNvCxnSpPr/>
          <p:nvPr/>
        </p:nvCxnSpPr>
        <p:spPr>
          <a:xfrm flipH="1" rot="10800000">
            <a:off x="2986235" y="3623842"/>
            <a:ext cx="1158394" cy="71840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41" name="Google Shape;241;p41"/>
          <p:cNvCxnSpPr/>
          <p:nvPr/>
        </p:nvCxnSpPr>
        <p:spPr>
          <a:xfrm>
            <a:off x="3234174" y="5079430"/>
            <a:ext cx="840680" cy="3447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42" name="Google Shape;242;p41"/>
          <p:cNvSpPr txBox="1"/>
          <p:nvPr/>
        </p:nvSpPr>
        <p:spPr>
          <a:xfrm>
            <a:off x="4244359" y="3249632"/>
            <a:ext cx="12317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/>
          </a:p>
        </p:txBody>
      </p:sp>
      <p:sp>
        <p:nvSpPr>
          <p:cNvPr id="243" name="Google Shape;243;p41"/>
          <p:cNvSpPr txBox="1"/>
          <p:nvPr/>
        </p:nvSpPr>
        <p:spPr>
          <a:xfrm>
            <a:off x="4076899" y="4771555"/>
            <a:ext cx="252302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dexamethasone</a:t>
            </a:r>
            <a:endParaRPr/>
          </a:p>
        </p:txBody>
      </p:sp>
      <p:grpSp>
        <p:nvGrpSpPr>
          <p:cNvPr id="244" name="Google Shape;244;p41"/>
          <p:cNvGrpSpPr/>
          <p:nvPr/>
        </p:nvGrpSpPr>
        <p:grpSpPr>
          <a:xfrm>
            <a:off x="7203901" y="2892468"/>
            <a:ext cx="317562" cy="1420078"/>
            <a:chOff x="5142703" y="3552511"/>
            <a:chExt cx="317562" cy="1420078"/>
          </a:xfrm>
        </p:grpSpPr>
        <p:sp>
          <p:nvSpPr>
            <p:cNvPr id="245" name="Google Shape;245;p41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41"/>
          <p:cNvGrpSpPr/>
          <p:nvPr/>
        </p:nvGrpSpPr>
        <p:grpSpPr>
          <a:xfrm>
            <a:off x="7593892" y="2889657"/>
            <a:ext cx="317562" cy="1420078"/>
            <a:chOff x="5142703" y="3552511"/>
            <a:chExt cx="317562" cy="1420078"/>
          </a:xfrm>
        </p:grpSpPr>
        <p:sp>
          <p:nvSpPr>
            <p:cNvPr id="248" name="Google Shape;248;p41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41"/>
          <p:cNvGrpSpPr/>
          <p:nvPr/>
        </p:nvGrpSpPr>
        <p:grpSpPr>
          <a:xfrm>
            <a:off x="7986106" y="2889657"/>
            <a:ext cx="317562" cy="1420078"/>
            <a:chOff x="5142703" y="3552511"/>
            <a:chExt cx="317562" cy="1420078"/>
          </a:xfrm>
        </p:grpSpPr>
        <p:sp>
          <p:nvSpPr>
            <p:cNvPr id="251" name="Google Shape;251;p41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41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41"/>
          <p:cNvGrpSpPr/>
          <p:nvPr/>
        </p:nvGrpSpPr>
        <p:grpSpPr>
          <a:xfrm>
            <a:off x="8371461" y="2892468"/>
            <a:ext cx="317562" cy="1420078"/>
            <a:chOff x="5142703" y="3552511"/>
            <a:chExt cx="317562" cy="1420078"/>
          </a:xfrm>
        </p:grpSpPr>
        <p:sp>
          <p:nvSpPr>
            <p:cNvPr id="254" name="Google Shape;254;p41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41"/>
          <p:cNvGrpSpPr/>
          <p:nvPr/>
        </p:nvGrpSpPr>
        <p:grpSpPr>
          <a:xfrm>
            <a:off x="7197520" y="4706846"/>
            <a:ext cx="1485122" cy="1422889"/>
            <a:chOff x="6904465" y="4558236"/>
            <a:chExt cx="1485122" cy="1422889"/>
          </a:xfrm>
        </p:grpSpPr>
        <p:sp>
          <p:nvSpPr>
            <p:cNvPr id="257" name="Google Shape;257;p41"/>
            <p:cNvSpPr/>
            <p:nvPr/>
          </p:nvSpPr>
          <p:spPr>
            <a:xfrm>
              <a:off x="690446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690446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7294456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7294457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7686670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7686671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807202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807202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41"/>
          <p:cNvSpPr txBox="1"/>
          <p:nvPr/>
        </p:nvSpPr>
        <p:spPr>
          <a:xfrm>
            <a:off x="6880638" y="2175537"/>
            <a:ext cx="22109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mRNA</a:t>
            </a:r>
            <a:endParaRPr/>
          </a:p>
        </p:txBody>
      </p:sp>
      <p:cxnSp>
        <p:nvCxnSpPr>
          <p:cNvPr id="266" name="Google Shape;266;p41"/>
          <p:cNvCxnSpPr/>
          <p:nvPr/>
        </p:nvCxnSpPr>
        <p:spPr>
          <a:xfrm>
            <a:off x="6599920" y="5464053"/>
            <a:ext cx="475254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67" name="Google Shape;267;p41"/>
          <p:cNvCxnSpPr/>
          <p:nvPr/>
        </p:nvCxnSpPr>
        <p:spPr>
          <a:xfrm>
            <a:off x="5497826" y="3595840"/>
            <a:ext cx="157734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6"/>
          <p:cNvSpPr txBox="1"/>
          <p:nvPr>
            <p:ph type="title"/>
          </p:nvPr>
        </p:nvSpPr>
        <p:spPr>
          <a:xfrm>
            <a:off x="457200" y="7540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Steps for running Salmon</a:t>
            </a:r>
            <a:endParaRPr/>
          </a:p>
        </p:txBody>
      </p:sp>
      <p:sp>
        <p:nvSpPr>
          <p:cNvPr id="1124" name="Google Shape;1124;p86"/>
          <p:cNvSpPr/>
          <p:nvPr/>
        </p:nvSpPr>
        <p:spPr>
          <a:xfrm>
            <a:off x="3041126" y="2926246"/>
            <a:ext cx="1506620" cy="56034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86"/>
          <p:cNvSpPr/>
          <p:nvPr/>
        </p:nvSpPr>
        <p:spPr>
          <a:xfrm>
            <a:off x="3041126" y="4784586"/>
            <a:ext cx="1506620" cy="56034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86"/>
          <p:cNvSpPr/>
          <p:nvPr/>
        </p:nvSpPr>
        <p:spPr>
          <a:xfrm>
            <a:off x="5310526" y="1417638"/>
            <a:ext cx="1581328" cy="1407089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transcriptome (Gencode v99)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86"/>
          <p:cNvSpPr/>
          <p:nvPr/>
        </p:nvSpPr>
        <p:spPr>
          <a:xfrm>
            <a:off x="5310526" y="3163908"/>
            <a:ext cx="1581328" cy="1407089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Salmon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8" name="Google Shape;1128;p86"/>
          <p:cNvCxnSpPr>
            <a:stCxn id="1126" idx="2"/>
          </p:cNvCxnSpPr>
          <p:nvPr/>
        </p:nvCxnSpPr>
        <p:spPr>
          <a:xfrm flipH="1">
            <a:off x="4669426" y="2121182"/>
            <a:ext cx="641100" cy="703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9" name="Google Shape;1129;p86"/>
          <p:cNvCxnSpPr>
            <a:stCxn id="1124" idx="3"/>
          </p:cNvCxnSpPr>
          <p:nvPr/>
        </p:nvCxnSpPr>
        <p:spPr>
          <a:xfrm>
            <a:off x="4547746" y="3206419"/>
            <a:ext cx="619500" cy="280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0" name="Google Shape;1130;p86"/>
          <p:cNvCxnSpPr/>
          <p:nvPr/>
        </p:nvCxnSpPr>
        <p:spPr>
          <a:xfrm>
            <a:off x="2210118" y="4592925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1" name="Google Shape;1131;p86"/>
          <p:cNvCxnSpPr/>
          <p:nvPr/>
        </p:nvCxnSpPr>
        <p:spPr>
          <a:xfrm flipH="1">
            <a:off x="4669277" y="4408047"/>
            <a:ext cx="641249" cy="572797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132" name="Google Shape;1132;p86"/>
          <p:cNvSpPr/>
          <p:nvPr/>
        </p:nvSpPr>
        <p:spPr>
          <a:xfrm>
            <a:off x="790658" y="3206419"/>
            <a:ext cx="1419460" cy="1858340"/>
          </a:xfrm>
          <a:prstGeom prst="flowChartMultidocumen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fastq.gz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86"/>
          <p:cNvSpPr/>
          <p:nvPr/>
        </p:nvSpPr>
        <p:spPr>
          <a:xfrm>
            <a:off x="6001590" y="5229884"/>
            <a:ext cx="1294946" cy="1045977"/>
          </a:xfrm>
          <a:prstGeom prst="cube">
            <a:avLst>
              <a:gd fmla="val 5875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86"/>
          <p:cNvSpPr/>
          <p:nvPr/>
        </p:nvSpPr>
        <p:spPr>
          <a:xfrm>
            <a:off x="5767992" y="5419643"/>
            <a:ext cx="1294946" cy="1045977"/>
          </a:xfrm>
          <a:prstGeom prst="cube">
            <a:avLst>
              <a:gd fmla="val 5875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86"/>
          <p:cNvSpPr/>
          <p:nvPr/>
        </p:nvSpPr>
        <p:spPr>
          <a:xfrm>
            <a:off x="5565784" y="5640805"/>
            <a:ext cx="1294946" cy="1045977"/>
          </a:xfrm>
          <a:prstGeom prst="cube">
            <a:avLst>
              <a:gd fmla="val 5875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 dir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6" name="Google Shape;1136;p86"/>
          <p:cNvCxnSpPr/>
          <p:nvPr/>
        </p:nvCxnSpPr>
        <p:spPr>
          <a:xfrm>
            <a:off x="2250458" y="4408047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7" name="Google Shape;1137;p86"/>
          <p:cNvCxnSpPr/>
          <p:nvPr/>
        </p:nvCxnSpPr>
        <p:spPr>
          <a:xfrm>
            <a:off x="2150710" y="4772134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8" name="Google Shape;1138;p86"/>
          <p:cNvCxnSpPr/>
          <p:nvPr/>
        </p:nvCxnSpPr>
        <p:spPr>
          <a:xfrm>
            <a:off x="4666423" y="5417740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9" name="Google Shape;1139;p86"/>
          <p:cNvCxnSpPr/>
          <p:nvPr/>
        </p:nvCxnSpPr>
        <p:spPr>
          <a:xfrm>
            <a:off x="4706763" y="5232862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0" name="Google Shape;1140;p86"/>
          <p:cNvCxnSpPr/>
          <p:nvPr/>
        </p:nvCxnSpPr>
        <p:spPr>
          <a:xfrm>
            <a:off x="4607015" y="5596949"/>
            <a:ext cx="703511" cy="38791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141" name="Google Shape;1141;p86"/>
          <p:cNvSpPr txBox="1"/>
          <p:nvPr/>
        </p:nvSpPr>
        <p:spPr>
          <a:xfrm>
            <a:off x="703500" y="2824727"/>
            <a:ext cx="19112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RNA-seq samples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86"/>
          <p:cNvSpPr txBox="1"/>
          <p:nvPr/>
        </p:nvSpPr>
        <p:spPr>
          <a:xfrm>
            <a:off x="5204705" y="4808418"/>
            <a:ext cx="3424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est. counts, TPM, effective lengths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 </a:t>
            </a:r>
            <a:r>
              <a:rPr i="1" lang="en-US"/>
              <a:t>Salmon</a:t>
            </a:r>
            <a:r>
              <a:rPr lang="en-US"/>
              <a:t> with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Snakemake</a:t>
            </a:r>
            <a:endParaRPr/>
          </a:p>
        </p:txBody>
      </p:sp>
      <p:sp>
        <p:nvSpPr>
          <p:cNvPr id="1148" name="Google Shape;1148;p87"/>
          <p:cNvSpPr txBox="1"/>
          <p:nvPr/>
        </p:nvSpPr>
        <p:spPr>
          <a:xfrm>
            <a:off x="2329500" y="6330867"/>
            <a:ext cx="6814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My Salmon Snakemake file</a:t>
            </a:r>
            <a:r>
              <a:rPr lang="en-US"/>
              <a:t> (you can find this later on my website, under Software)</a:t>
            </a:r>
            <a:endParaRPr/>
          </a:p>
        </p:txBody>
      </p:sp>
      <p:sp>
        <p:nvSpPr>
          <p:cNvPr id="1149" name="Google Shape;1149;p87"/>
          <p:cNvSpPr txBox="1"/>
          <p:nvPr/>
        </p:nvSpPr>
        <p:spPr>
          <a:xfrm>
            <a:off x="202875" y="2470767"/>
            <a:ext cx="429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rule all:</a:t>
            </a:r>
            <a:endParaRPr b="1" sz="9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input: expand("quants/{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}/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quant.sf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RUNS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rule salmon_index:</a:t>
            </a:r>
            <a:endParaRPr b="1" sz="9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input: "{ANNO}/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gencode.vXYZ.transcripts.fa.gz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output: directory("{ANNO}/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gencode.vXYZ-salmon_1.3.0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shell: "{SALMON} </a:t>
            </a:r>
            <a:r>
              <a:rPr b="1"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--gencode -p 8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-t {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-i {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}"</a:t>
            </a:r>
            <a:endParaRPr/>
          </a:p>
        </p:txBody>
      </p:sp>
      <p:sp>
        <p:nvSpPr>
          <p:cNvPr id="1150" name="Google Shape;1150;p87"/>
          <p:cNvSpPr txBox="1"/>
          <p:nvPr/>
        </p:nvSpPr>
        <p:spPr>
          <a:xfrm>
            <a:off x="4417875" y="1916000"/>
            <a:ext cx="4504500" cy="3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rule salmon_quant:</a:t>
            </a:r>
            <a:endParaRPr b="1" sz="9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r1 = "/pine/scr/m/i/milove/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}_1.fastq.gz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r2 = "/pine/scr/m/i/milove/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}_2.fastq.gz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"/proj/milovelab/anno/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gencode.vXYZ-salmon_1.3.0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"quants/{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}/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quant.sf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params: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dir = "quants/{</a:t>
            </a:r>
            <a:r>
              <a:rPr b="1" lang="en-US" sz="9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"{SALMON} </a:t>
            </a:r>
            <a:r>
              <a:rPr b="1"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quant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-i {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input.index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US" sz="9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-l A -p 8 --gcBias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"</a:t>
            </a:r>
            <a:r>
              <a:rPr lang="en-US" sz="9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--numGibbsSamples 30 --thinningFactor 100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"-o {</a:t>
            </a:r>
            <a:r>
              <a:rPr b="1"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params.dir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-1 {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input.r1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-2 {</a:t>
            </a:r>
            <a:r>
              <a:rPr b="1" lang="en-US" sz="900">
                <a:solidFill>
                  <a:srgbClr val="00CC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input.r2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87"/>
          <p:cNvSpPr/>
          <p:nvPr/>
        </p:nvSpPr>
        <p:spPr>
          <a:xfrm>
            <a:off x="8161575" y="258167"/>
            <a:ext cx="271650" cy="108664"/>
          </a:xfrm>
          <a:custGeom>
            <a:rect b="b" l="l" r="r" t="t"/>
            <a:pathLst>
              <a:path extrusionOk="0" h="3260" w="10866">
                <a:moveTo>
                  <a:pt x="0" y="725"/>
                </a:moveTo>
                <a:cubicBezTo>
                  <a:pt x="2230" y="-948"/>
                  <a:pt x="5181" y="3260"/>
                  <a:pt x="7968" y="3260"/>
                </a:cubicBezTo>
                <a:cubicBezTo>
                  <a:pt x="9422" y="3260"/>
                  <a:pt x="9839" y="1029"/>
                  <a:pt x="1086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2" name="Google Shape;1152;p87"/>
          <p:cNvSpPr txBox="1"/>
          <p:nvPr/>
        </p:nvSpPr>
        <p:spPr>
          <a:xfrm>
            <a:off x="8061975" y="986400"/>
            <a:ext cx="860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RNA fragment sequences</a:t>
            </a:r>
            <a:endParaRPr sz="1000"/>
          </a:p>
        </p:txBody>
      </p:sp>
      <p:sp>
        <p:nvSpPr>
          <p:cNvPr id="1153" name="Google Shape;1153;p87"/>
          <p:cNvSpPr/>
          <p:nvPr/>
        </p:nvSpPr>
        <p:spPr>
          <a:xfrm>
            <a:off x="8169800" y="383270"/>
            <a:ext cx="467900" cy="102497"/>
          </a:xfrm>
          <a:custGeom>
            <a:rect b="b" l="l" r="r" t="t"/>
            <a:pathLst>
              <a:path extrusionOk="0" h="3075" w="18716">
                <a:moveTo>
                  <a:pt x="0" y="535"/>
                </a:moveTo>
                <a:cubicBezTo>
                  <a:pt x="2669" y="-1106"/>
                  <a:pt x="6234" y="1647"/>
                  <a:pt x="9087" y="2943"/>
                </a:cubicBezTo>
                <a:cubicBezTo>
                  <a:pt x="10756" y="3701"/>
                  <a:pt x="12122" y="828"/>
                  <a:pt x="13824" y="147"/>
                </a:cubicBezTo>
                <a:cubicBezTo>
                  <a:pt x="15413" y="-488"/>
                  <a:pt x="17065" y="1250"/>
                  <a:pt x="18716" y="170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4" name="Google Shape;1154;p87"/>
          <p:cNvSpPr/>
          <p:nvPr/>
        </p:nvSpPr>
        <p:spPr>
          <a:xfrm>
            <a:off x="8127100" y="564142"/>
            <a:ext cx="427125" cy="93298"/>
          </a:xfrm>
          <a:custGeom>
            <a:rect b="b" l="l" r="r" t="t"/>
            <a:pathLst>
              <a:path extrusionOk="0" h="2799" w="17085">
                <a:moveTo>
                  <a:pt x="0" y="2739"/>
                </a:moveTo>
                <a:cubicBezTo>
                  <a:pt x="867" y="1002"/>
                  <a:pt x="3924" y="3139"/>
                  <a:pt x="5824" y="2739"/>
                </a:cubicBezTo>
                <a:cubicBezTo>
                  <a:pt x="7540" y="2378"/>
                  <a:pt x="8583" y="-145"/>
                  <a:pt x="10329" y="21"/>
                </a:cubicBezTo>
                <a:cubicBezTo>
                  <a:pt x="12592" y="236"/>
                  <a:pt x="14899" y="1576"/>
                  <a:pt x="17085" y="95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5" name="Google Shape;1155;p87"/>
          <p:cNvSpPr/>
          <p:nvPr/>
        </p:nvSpPr>
        <p:spPr>
          <a:xfrm>
            <a:off x="8177575" y="753800"/>
            <a:ext cx="285400" cy="82831"/>
          </a:xfrm>
          <a:custGeom>
            <a:rect b="b" l="l" r="r" t="t"/>
            <a:pathLst>
              <a:path extrusionOk="0" h="2485" w="11416">
                <a:moveTo>
                  <a:pt x="0" y="2485"/>
                </a:moveTo>
                <a:cubicBezTo>
                  <a:pt x="1147" y="-1237"/>
                  <a:pt x="7671" y="1070"/>
                  <a:pt x="1141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6" name="Google Shape;1156;p87"/>
          <p:cNvSpPr/>
          <p:nvPr/>
        </p:nvSpPr>
        <p:spPr>
          <a:xfrm>
            <a:off x="8299900" y="846327"/>
            <a:ext cx="277625" cy="29433"/>
          </a:xfrm>
          <a:custGeom>
            <a:rect b="b" l="l" r="r" t="t"/>
            <a:pathLst>
              <a:path extrusionOk="0" h="883" w="11105">
                <a:moveTo>
                  <a:pt x="0" y="98"/>
                </a:moveTo>
                <a:cubicBezTo>
                  <a:pt x="3670" y="-429"/>
                  <a:pt x="7461" y="1402"/>
                  <a:pt x="11105" y="71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7" name="Google Shape;1157;p87"/>
          <p:cNvSpPr/>
          <p:nvPr/>
        </p:nvSpPr>
        <p:spPr>
          <a:xfrm>
            <a:off x="8163975" y="965458"/>
            <a:ext cx="271825" cy="62732"/>
          </a:xfrm>
          <a:custGeom>
            <a:rect b="b" l="l" r="r" t="t"/>
            <a:pathLst>
              <a:path extrusionOk="0" h="1882" w="10873">
                <a:moveTo>
                  <a:pt x="0" y="1882"/>
                </a:moveTo>
                <a:cubicBezTo>
                  <a:pt x="1404" y="-1482"/>
                  <a:pt x="7228" y="717"/>
                  <a:pt x="10873" y="7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58" name="Google Shape;1158;p87"/>
          <p:cNvCxnSpPr/>
          <p:nvPr/>
        </p:nvCxnSpPr>
        <p:spPr>
          <a:xfrm flipH="1" rot="10800000">
            <a:off x="8120171" y="553437"/>
            <a:ext cx="149100" cy="3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59" name="Google Shape;1159;p87"/>
          <p:cNvCxnSpPr/>
          <p:nvPr/>
        </p:nvCxnSpPr>
        <p:spPr>
          <a:xfrm flipH="1">
            <a:off x="8427075" y="643433"/>
            <a:ext cx="130200" cy="1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0" name="Google Shape;1160;p87"/>
          <p:cNvCxnSpPr/>
          <p:nvPr/>
        </p:nvCxnSpPr>
        <p:spPr>
          <a:xfrm>
            <a:off x="369925" y="4866700"/>
            <a:ext cx="64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87"/>
          <p:cNvCxnSpPr/>
          <p:nvPr/>
        </p:nvCxnSpPr>
        <p:spPr>
          <a:xfrm>
            <a:off x="369925" y="4968300"/>
            <a:ext cx="43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87"/>
          <p:cNvCxnSpPr/>
          <p:nvPr/>
        </p:nvCxnSpPr>
        <p:spPr>
          <a:xfrm>
            <a:off x="369925" y="5069900"/>
            <a:ext cx="84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87"/>
          <p:cNvCxnSpPr/>
          <p:nvPr/>
        </p:nvCxnSpPr>
        <p:spPr>
          <a:xfrm>
            <a:off x="369925" y="5171500"/>
            <a:ext cx="52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87"/>
          <p:cNvCxnSpPr/>
          <p:nvPr/>
        </p:nvCxnSpPr>
        <p:spPr>
          <a:xfrm>
            <a:off x="369925" y="5273100"/>
            <a:ext cx="7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87"/>
          <p:cNvSpPr txBox="1"/>
          <p:nvPr/>
        </p:nvSpPr>
        <p:spPr>
          <a:xfrm>
            <a:off x="298255" y="5232520"/>
            <a:ext cx="1059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transcripts (GENCODE, Ensembl, etc.)</a:t>
            </a:r>
            <a:endParaRPr sz="1000"/>
          </a:p>
        </p:txBody>
      </p:sp>
      <p:sp>
        <p:nvSpPr>
          <p:cNvPr id="1166" name="Google Shape;1166;p87"/>
          <p:cNvSpPr/>
          <p:nvPr/>
        </p:nvSpPr>
        <p:spPr>
          <a:xfrm>
            <a:off x="7238328" y="597867"/>
            <a:ext cx="792700" cy="1804188"/>
          </a:xfrm>
          <a:custGeom>
            <a:rect b="b" l="l" r="r" t="t"/>
            <a:pathLst>
              <a:path extrusionOk="0" h="54127" w="31708">
                <a:moveTo>
                  <a:pt x="31708" y="0"/>
                </a:moveTo>
                <a:cubicBezTo>
                  <a:pt x="27758" y="2829"/>
                  <a:pt x="13292" y="7954"/>
                  <a:pt x="8007" y="16975"/>
                </a:cubicBezTo>
                <a:cubicBezTo>
                  <a:pt x="2722" y="25996"/>
                  <a:pt x="1335" y="47935"/>
                  <a:pt x="0" y="541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167" name="Google Shape;1167;p87"/>
          <p:cNvSpPr/>
          <p:nvPr/>
        </p:nvSpPr>
        <p:spPr>
          <a:xfrm>
            <a:off x="8047050" y="651233"/>
            <a:ext cx="913800" cy="2220544"/>
          </a:xfrm>
          <a:custGeom>
            <a:rect b="b" l="l" r="r" t="t"/>
            <a:pathLst>
              <a:path extrusionOk="0" h="66618" w="36552">
                <a:moveTo>
                  <a:pt x="23060" y="0"/>
                </a:moveTo>
                <a:cubicBezTo>
                  <a:pt x="25302" y="4964"/>
                  <a:pt x="36192" y="20391"/>
                  <a:pt x="36512" y="29786"/>
                </a:cubicBezTo>
                <a:cubicBezTo>
                  <a:pt x="36832" y="39181"/>
                  <a:pt x="31066" y="50230"/>
                  <a:pt x="24981" y="56369"/>
                </a:cubicBezTo>
                <a:cubicBezTo>
                  <a:pt x="18896" y="62508"/>
                  <a:pt x="4164" y="64910"/>
                  <a:pt x="0" y="666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168" name="Google Shape;1168;p87"/>
          <p:cNvSpPr/>
          <p:nvPr/>
        </p:nvSpPr>
        <p:spPr>
          <a:xfrm>
            <a:off x="91529" y="4003500"/>
            <a:ext cx="324850" cy="1142305"/>
          </a:xfrm>
          <a:custGeom>
            <a:rect b="b" l="l" r="r" t="t"/>
            <a:pathLst>
              <a:path extrusionOk="0" h="34270" w="12994">
                <a:moveTo>
                  <a:pt x="5947" y="34270"/>
                </a:moveTo>
                <a:cubicBezTo>
                  <a:pt x="4986" y="30480"/>
                  <a:pt x="-992" y="17242"/>
                  <a:pt x="182" y="11530"/>
                </a:cubicBezTo>
                <a:cubicBezTo>
                  <a:pt x="1357" y="5818"/>
                  <a:pt x="10859" y="1922"/>
                  <a:pt x="1299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169" name="Google Shape;1169;p87"/>
          <p:cNvSpPr/>
          <p:nvPr/>
        </p:nvSpPr>
        <p:spPr>
          <a:xfrm>
            <a:off x="251625" y="1411067"/>
            <a:ext cx="1872300" cy="10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/>
              <a:t>Key</a:t>
            </a:r>
            <a:r>
              <a:rPr lang="en-US" sz="1000"/>
              <a:t>:</a:t>
            </a:r>
            <a:br>
              <a:rPr lang="en-US" sz="1000"/>
            </a:br>
            <a:r>
              <a:rPr lang="en-US" sz="1000"/>
              <a:t>	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CC00"/>
                </a:solidFill>
              </a:rPr>
              <a:t>Input</a:t>
            </a:r>
            <a:r>
              <a:rPr lang="en-US" sz="1000"/>
              <a:t>		</a:t>
            </a:r>
            <a:r>
              <a:rPr lang="en-US" sz="1000">
                <a:solidFill>
                  <a:srgbClr val="7F6000"/>
                </a:solidFill>
              </a:rPr>
              <a:t>Arguments</a:t>
            </a:r>
            <a:br>
              <a:rPr lang="en-US" sz="1000"/>
            </a:br>
            <a:r>
              <a:rPr b="1" lang="en-US" sz="1000">
                <a:solidFill>
                  <a:srgbClr val="0000FF"/>
                </a:solidFill>
              </a:rPr>
              <a:t>Output</a:t>
            </a:r>
            <a:r>
              <a:rPr lang="en-US" sz="1000"/>
              <a:t>		</a:t>
            </a:r>
            <a:r>
              <a:rPr b="1" lang="en-US" sz="1000">
                <a:solidFill>
                  <a:srgbClr val="FF0000"/>
                </a:solidFill>
              </a:rPr>
              <a:t>Wildcard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8"/>
          <p:cNvSpPr txBox="1"/>
          <p:nvPr>
            <p:ph type="ctrTitle"/>
          </p:nvPr>
        </p:nvSpPr>
        <p:spPr>
          <a:xfrm>
            <a:off x="926525" y="1690050"/>
            <a:ext cx="7893900" cy="34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Biology intro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RNA-seq count table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Batch effects and QC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>
                <a:solidFill>
                  <a:srgbClr val="7F7F7F"/>
                </a:solidFill>
              </a:rPr>
              <a:t>Quantification (reads → count table)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Import into Bioconductor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Packages for data import</a:t>
            </a:r>
            <a:endParaRPr/>
          </a:p>
        </p:txBody>
      </p:sp>
      <p:pic>
        <p:nvPicPr>
          <p:cNvPr id="1181" name="Google Shape;11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63" y="1816400"/>
            <a:ext cx="2663500" cy="30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838" y="1816436"/>
            <a:ext cx="2663500" cy="306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90"/>
          <p:cNvPicPr preferRelativeResize="0"/>
          <p:nvPr/>
        </p:nvPicPr>
        <p:blipFill rotWithShape="1">
          <a:blip r:embed="rId3">
            <a:alphaModFix/>
          </a:blip>
          <a:srcRect b="30386" l="0" r="0" t="0"/>
          <a:stretch/>
        </p:blipFill>
        <p:spPr>
          <a:xfrm>
            <a:off x="152400" y="152400"/>
            <a:ext cx="8264723" cy="24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90"/>
          <p:cNvPicPr preferRelativeResize="0"/>
          <p:nvPr/>
        </p:nvPicPr>
        <p:blipFill rotWithShape="1">
          <a:blip r:embed="rId4">
            <a:alphaModFix/>
          </a:blip>
          <a:srcRect b="50556" l="6358" r="40162" t="0"/>
          <a:stretch/>
        </p:blipFill>
        <p:spPr>
          <a:xfrm>
            <a:off x="762475" y="2589100"/>
            <a:ext cx="8060365" cy="4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90"/>
          <p:cNvSpPr txBox="1"/>
          <p:nvPr/>
        </p:nvSpPr>
        <p:spPr>
          <a:xfrm rot="-5400000">
            <a:off x="-399950" y="4507625"/>
            <a:ext cx="19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estimated abundance</a:t>
            </a:r>
            <a:endParaRPr/>
          </a:p>
        </p:txBody>
      </p:sp>
      <p:sp>
        <p:nvSpPr>
          <p:cNvPr id="1191" name="Google Shape;1191;p90"/>
          <p:cNvSpPr txBox="1"/>
          <p:nvPr/>
        </p:nvSpPr>
        <p:spPr>
          <a:xfrm>
            <a:off x="4151750" y="6257850"/>
            <a:ext cx="15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true abundance</a:t>
            </a:r>
            <a:endParaRPr/>
          </a:p>
        </p:txBody>
      </p:sp>
      <p:sp>
        <p:nvSpPr>
          <p:cNvPr id="1192" name="Google Shape;1192;p90"/>
          <p:cNvSpPr/>
          <p:nvPr/>
        </p:nvSpPr>
        <p:spPr>
          <a:xfrm>
            <a:off x="2802325" y="3096450"/>
            <a:ext cx="2071575" cy="378050"/>
          </a:xfrm>
          <a:custGeom>
            <a:rect b="b" l="l" r="r" t="t"/>
            <a:pathLst>
              <a:path extrusionOk="0" h="15122" w="82863">
                <a:moveTo>
                  <a:pt x="0" y="0"/>
                </a:moveTo>
                <a:cubicBezTo>
                  <a:pt x="13993" y="8402"/>
                  <a:pt x="30443" y="16630"/>
                  <a:pt x="46665" y="14828"/>
                </a:cubicBezTo>
                <a:cubicBezTo>
                  <a:pt x="59570" y="13394"/>
                  <a:pt x="71252" y="6248"/>
                  <a:pt x="82863" y="436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193" name="Google Shape;1193;p90"/>
          <p:cNvSpPr/>
          <p:nvPr/>
        </p:nvSpPr>
        <p:spPr>
          <a:xfrm>
            <a:off x="6105697" y="992175"/>
            <a:ext cx="2300400" cy="44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90"/>
          <p:cNvSpPr/>
          <p:nvPr/>
        </p:nvSpPr>
        <p:spPr>
          <a:xfrm>
            <a:off x="152401" y="1580700"/>
            <a:ext cx="3020400" cy="44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4825" y="1275875"/>
            <a:ext cx="1368750" cy="1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1"/>
          <p:cNvSpPr txBox="1"/>
          <p:nvPr>
            <p:ph type="title"/>
          </p:nvPr>
        </p:nvSpPr>
        <p:spPr>
          <a:xfrm>
            <a:off x="311700" y="445037"/>
            <a:ext cx="85206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How does tximeta work?</a:t>
            </a:r>
            <a:endParaRPr/>
          </a:p>
        </p:txBody>
      </p:sp>
      <p:sp>
        <p:nvSpPr>
          <p:cNvPr id="1201" name="Google Shape;1201;p91"/>
          <p:cNvSpPr/>
          <p:nvPr/>
        </p:nvSpPr>
        <p:spPr>
          <a:xfrm>
            <a:off x="1192600" y="1486800"/>
            <a:ext cx="1337526" cy="1295730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RNA-seq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(FASTQ)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02" name="Google Shape;1202;p91"/>
          <p:cNvSpPr/>
          <p:nvPr/>
        </p:nvSpPr>
        <p:spPr>
          <a:xfrm>
            <a:off x="4437825" y="1656067"/>
            <a:ext cx="1242300" cy="1391700"/>
          </a:xfrm>
          <a:prstGeom prst="can">
            <a:avLst>
              <a:gd fmla="val 25000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Reference Txome</a:t>
            </a:r>
            <a:b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(FASTA)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03" name="Google Shape;1203;p91"/>
          <p:cNvSpPr/>
          <p:nvPr/>
        </p:nvSpPr>
        <p:spPr>
          <a:xfrm>
            <a:off x="4437825" y="3692825"/>
            <a:ext cx="1242300" cy="10680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Index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04" name="Google Shape;1204;p91"/>
          <p:cNvSpPr/>
          <p:nvPr/>
        </p:nvSpPr>
        <p:spPr>
          <a:xfrm>
            <a:off x="6315225" y="496499"/>
            <a:ext cx="1789884" cy="1501956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Source Code Pro"/>
                <a:ea typeface="Source Code Pro"/>
                <a:cs typeface="Source Code Pro"/>
                <a:sym typeface="Source Code Pro"/>
              </a:rPr>
              <a:t>Source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: Gencode v38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205" name="Google Shape;1205;p91"/>
          <p:cNvCxnSpPr>
            <a:stCxn id="1204" idx="2"/>
          </p:cNvCxnSpPr>
          <p:nvPr/>
        </p:nvCxnSpPr>
        <p:spPr>
          <a:xfrm flipH="1">
            <a:off x="5725277" y="1247477"/>
            <a:ext cx="595500" cy="52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06" name="Google Shape;1206;p91"/>
          <p:cNvGrpSpPr/>
          <p:nvPr/>
        </p:nvGrpSpPr>
        <p:grpSpPr>
          <a:xfrm>
            <a:off x="4445275" y="2155444"/>
            <a:ext cx="4287642" cy="2000767"/>
            <a:chOff x="4453033" y="2145100"/>
            <a:chExt cx="4287642" cy="2000767"/>
          </a:xfrm>
        </p:grpSpPr>
        <p:sp>
          <p:nvSpPr>
            <p:cNvPr id="1207" name="Google Shape;1207;p91"/>
            <p:cNvSpPr/>
            <p:nvPr/>
          </p:nvSpPr>
          <p:spPr>
            <a:xfrm>
              <a:off x="5675700" y="3802067"/>
              <a:ext cx="294000" cy="343800"/>
            </a:xfrm>
            <a:prstGeom prst="cube">
              <a:avLst>
                <a:gd fmla="val 25000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8" name="Google Shape;1208;p91"/>
            <p:cNvCxnSpPr/>
            <p:nvPr/>
          </p:nvCxnSpPr>
          <p:spPr>
            <a:xfrm>
              <a:off x="4453033" y="2906623"/>
              <a:ext cx="1225800" cy="796500"/>
            </a:xfrm>
            <a:prstGeom prst="straightConnector1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09" name="Google Shape;1209;p91"/>
            <p:cNvCxnSpPr/>
            <p:nvPr/>
          </p:nvCxnSpPr>
          <p:spPr>
            <a:xfrm>
              <a:off x="5671033" y="2906623"/>
              <a:ext cx="193800" cy="723900"/>
            </a:xfrm>
            <a:prstGeom prst="straightConnector1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0" name="Google Shape;1210;p91"/>
            <p:cNvSpPr txBox="1"/>
            <p:nvPr/>
          </p:nvSpPr>
          <p:spPr>
            <a:xfrm>
              <a:off x="5997475" y="3813900"/>
              <a:ext cx="2743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00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Hash value</a:t>
              </a:r>
              <a:endParaRPr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211" name="Google Shape;1211;p91"/>
            <p:cNvCxnSpPr/>
            <p:nvPr/>
          </p:nvCxnSpPr>
          <p:spPr>
            <a:xfrm flipH="1" rot="10800000">
              <a:off x="6069325" y="2912675"/>
              <a:ext cx="940500" cy="9297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212" name="Google Shape;1212;p91"/>
            <p:cNvCxnSpPr/>
            <p:nvPr/>
          </p:nvCxnSpPr>
          <p:spPr>
            <a:xfrm rot="10800000">
              <a:off x="7009450" y="2145100"/>
              <a:ext cx="0" cy="7524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13" name="Google Shape;1213;p91"/>
          <p:cNvGrpSpPr/>
          <p:nvPr/>
        </p:nvGrpSpPr>
        <p:grpSpPr>
          <a:xfrm>
            <a:off x="1945100" y="1959900"/>
            <a:ext cx="5564150" cy="4708503"/>
            <a:chOff x="1945100" y="1959900"/>
            <a:chExt cx="5564150" cy="4708503"/>
          </a:xfrm>
        </p:grpSpPr>
        <p:cxnSp>
          <p:nvCxnSpPr>
            <p:cNvPr id="1214" name="Google Shape;1214;p91"/>
            <p:cNvCxnSpPr/>
            <p:nvPr/>
          </p:nvCxnSpPr>
          <p:spPr>
            <a:xfrm>
              <a:off x="2443725" y="2371167"/>
              <a:ext cx="1994100" cy="18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5" name="Google Shape;1215;p91"/>
            <p:cNvSpPr txBox="1"/>
            <p:nvPr/>
          </p:nvSpPr>
          <p:spPr>
            <a:xfrm>
              <a:off x="2734425" y="3098624"/>
              <a:ext cx="1242300" cy="452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highlight>
                    <a:srgbClr val="FFFFFF"/>
                  </a:highlight>
                  <a:latin typeface="Source Code Pro"/>
                  <a:ea typeface="Source Code Pro"/>
                  <a:cs typeface="Source Code Pro"/>
                  <a:sym typeface="Source Code Pro"/>
                </a:rPr>
                <a:t>quantify</a:t>
              </a:r>
              <a:endParaRPr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216" name="Google Shape;1216;p91"/>
            <p:cNvCxnSpPr>
              <a:stCxn id="1203" idx="2"/>
              <a:endCxn id="1217" idx="3"/>
            </p:cNvCxnSpPr>
            <p:nvPr/>
          </p:nvCxnSpPr>
          <p:spPr>
            <a:xfrm flipH="1">
              <a:off x="3282525" y="4226825"/>
              <a:ext cx="1155300" cy="1174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7" name="Google Shape;1217;p91"/>
            <p:cNvSpPr/>
            <p:nvPr/>
          </p:nvSpPr>
          <p:spPr>
            <a:xfrm>
              <a:off x="1945100" y="4727166"/>
              <a:ext cx="1337526" cy="1347570"/>
            </a:xfrm>
            <a:prstGeom prst="flowChartMultidocumen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Source Code Pro"/>
                  <a:ea typeface="Source Code Pro"/>
                  <a:cs typeface="Source Code Pro"/>
                  <a:sym typeface="Source Code Pro"/>
                </a:rPr>
                <a:t>Quant dir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218" name="Google Shape;1218;p91"/>
            <p:cNvCxnSpPr>
              <a:stCxn id="1217" idx="2"/>
            </p:cNvCxnSpPr>
            <p:nvPr/>
          </p:nvCxnSpPr>
          <p:spPr>
            <a:xfrm>
              <a:off x="2520855" y="6023703"/>
              <a:ext cx="0" cy="64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9" name="Google Shape;1219;p91"/>
            <p:cNvSpPr/>
            <p:nvPr/>
          </p:nvSpPr>
          <p:spPr>
            <a:xfrm>
              <a:off x="3224050" y="4789533"/>
              <a:ext cx="298200" cy="372000"/>
            </a:xfrm>
            <a:prstGeom prst="cube">
              <a:avLst>
                <a:gd fmla="val 25000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0" name="Google Shape;1220;p91"/>
            <p:cNvCxnSpPr>
              <a:stCxn id="1219" idx="5"/>
            </p:cNvCxnSpPr>
            <p:nvPr/>
          </p:nvCxnSpPr>
          <p:spPr>
            <a:xfrm>
              <a:off x="3522250" y="4938258"/>
              <a:ext cx="3938100" cy="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221" name="Google Shape;1221;p91"/>
            <p:cNvCxnSpPr/>
            <p:nvPr/>
          </p:nvCxnSpPr>
          <p:spPr>
            <a:xfrm rot="10800000">
              <a:off x="7509250" y="1959900"/>
              <a:ext cx="0" cy="29376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222" name="Google Shape;1222;p91"/>
          <p:cNvCxnSpPr>
            <a:stCxn id="1202" idx="3"/>
            <a:endCxn id="1203" idx="1"/>
          </p:cNvCxnSpPr>
          <p:nvPr/>
        </p:nvCxnSpPr>
        <p:spPr>
          <a:xfrm>
            <a:off x="5058975" y="3047767"/>
            <a:ext cx="0" cy="64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92"/>
          <p:cNvSpPr/>
          <p:nvPr/>
        </p:nvSpPr>
        <p:spPr>
          <a:xfrm>
            <a:off x="3114075" y="351275"/>
            <a:ext cx="1337526" cy="111866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RNA-seq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Quant dir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228" name="Google Shape;1228;p92"/>
          <p:cNvCxnSpPr/>
          <p:nvPr/>
        </p:nvCxnSpPr>
        <p:spPr>
          <a:xfrm>
            <a:off x="3693105" y="0"/>
            <a:ext cx="0" cy="33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9" name="Google Shape;1229;p92"/>
          <p:cNvSpPr/>
          <p:nvPr/>
        </p:nvSpPr>
        <p:spPr>
          <a:xfrm>
            <a:off x="1199500" y="1744064"/>
            <a:ext cx="4987200" cy="282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se &lt;- </a:t>
            </a:r>
            <a:r>
              <a:rPr lang="en-US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tximeta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(coldata)</a:t>
            </a:r>
            <a:b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importing quantifications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reading in files with read_tsv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found matching transcriptome:</a:t>
            </a:r>
            <a:endParaRPr>
              <a:solidFill>
                <a:srgbClr val="99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[ gencode - Homo sapiens - version 38 ]</a:t>
            </a:r>
            <a:endParaRPr>
              <a:solidFill>
                <a:srgbClr val="99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loading existing TxDb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generating transcript ranges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 fetching genome info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230" name="Google Shape;1230;p92"/>
          <p:cNvCxnSpPr>
            <a:stCxn id="1227" idx="2"/>
            <a:endCxn id="1229" idx="0"/>
          </p:cNvCxnSpPr>
          <p:nvPr/>
        </p:nvCxnSpPr>
        <p:spPr>
          <a:xfrm>
            <a:off x="3689830" y="1427575"/>
            <a:ext cx="3300" cy="31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1" name="Google Shape;1231;p92"/>
          <p:cNvSpPr/>
          <p:nvPr/>
        </p:nvSpPr>
        <p:spPr>
          <a:xfrm>
            <a:off x="4451600" y="262433"/>
            <a:ext cx="280800" cy="343500"/>
          </a:xfrm>
          <a:prstGeom prst="cube">
            <a:avLst>
              <a:gd fmla="val 25000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92"/>
          <p:cNvSpPr/>
          <p:nvPr/>
        </p:nvSpPr>
        <p:spPr>
          <a:xfrm>
            <a:off x="7008375" y="59967"/>
            <a:ext cx="1618380" cy="1367604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Gencode v38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233" name="Google Shape;1233;p92"/>
          <p:cNvCxnSpPr/>
          <p:nvPr/>
        </p:nvCxnSpPr>
        <p:spPr>
          <a:xfrm>
            <a:off x="4808600" y="391283"/>
            <a:ext cx="22905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34" name="Google Shape;1234;p92"/>
          <p:cNvCxnSpPr>
            <a:endCxn id="1235" idx="0"/>
          </p:cNvCxnSpPr>
          <p:nvPr/>
        </p:nvCxnSpPr>
        <p:spPr>
          <a:xfrm>
            <a:off x="3736125" y="4571867"/>
            <a:ext cx="1500" cy="63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5" name="Google Shape;1235;p92"/>
          <p:cNvSpPr/>
          <p:nvPr/>
        </p:nvSpPr>
        <p:spPr>
          <a:xfrm>
            <a:off x="2944575" y="5211167"/>
            <a:ext cx="1586100" cy="72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Summarized</a:t>
            </a:r>
            <a:b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Experiment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93"/>
          <p:cNvSpPr/>
          <p:nvPr/>
        </p:nvSpPr>
        <p:spPr>
          <a:xfrm>
            <a:off x="5882640" y="4020681"/>
            <a:ext cx="3119120" cy="2654439"/>
          </a:xfrm>
          <a:prstGeom prst="rect">
            <a:avLst/>
          </a:prstGeom>
          <a:solidFill>
            <a:srgbClr val="D99593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Bioconductor has rich objects</a:t>
            </a:r>
            <a:endParaRPr/>
          </a:p>
        </p:txBody>
      </p:sp>
      <p:sp>
        <p:nvSpPr>
          <p:cNvPr id="1242" name="Google Shape;1242;p93"/>
          <p:cNvSpPr txBox="1"/>
          <p:nvPr/>
        </p:nvSpPr>
        <p:spPr>
          <a:xfrm>
            <a:off x="6114574" y="4297680"/>
            <a:ext cx="2572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DESeqDataSet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(SummarizedExperiment)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3" name="Google Shape;1243;p93"/>
          <p:cNvGrpSpPr/>
          <p:nvPr/>
        </p:nvGrpSpPr>
        <p:grpSpPr>
          <a:xfrm>
            <a:off x="6198297" y="2263894"/>
            <a:ext cx="2558926" cy="1525786"/>
            <a:chOff x="6198297" y="2263894"/>
            <a:chExt cx="2558926" cy="1525786"/>
          </a:xfrm>
        </p:grpSpPr>
        <p:sp>
          <p:nvSpPr>
            <p:cNvPr id="1244" name="Google Shape;1244;p93"/>
            <p:cNvSpPr txBox="1"/>
            <p:nvPr/>
          </p:nvSpPr>
          <p:spPr>
            <a:xfrm>
              <a:off x="6198297" y="2263894"/>
              <a:ext cx="2558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colData: phenotype table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45" name="Google Shape;1245;p93"/>
            <p:cNvCxnSpPr/>
            <p:nvPr/>
          </p:nvCxnSpPr>
          <p:spPr>
            <a:xfrm rot="10800000">
              <a:off x="7477760" y="2804160"/>
              <a:ext cx="0" cy="985520"/>
            </a:xfrm>
            <a:prstGeom prst="straightConnector1">
              <a:avLst/>
            </a:prstGeom>
            <a:noFill/>
            <a:ln cap="flat" cmpd="sng" w="25400">
              <a:solidFill>
                <a:srgbClr val="C0504D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246" name="Google Shape;1246;p93"/>
          <p:cNvGrpSpPr/>
          <p:nvPr/>
        </p:nvGrpSpPr>
        <p:grpSpPr>
          <a:xfrm>
            <a:off x="2978363" y="4759345"/>
            <a:ext cx="2701077" cy="923400"/>
            <a:chOff x="2978363" y="4759345"/>
            <a:chExt cx="2701077" cy="923400"/>
          </a:xfrm>
        </p:grpSpPr>
        <p:sp>
          <p:nvSpPr>
            <p:cNvPr id="1247" name="Google Shape;1247;p93"/>
            <p:cNvSpPr txBox="1"/>
            <p:nvPr/>
          </p:nvSpPr>
          <p:spPr>
            <a:xfrm>
              <a:off x="2978363" y="4759345"/>
              <a:ext cx="2228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rowRanges: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chr,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range, strand,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each gene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48" name="Google Shape;1248;p93"/>
            <p:cNvCxnSpPr/>
            <p:nvPr/>
          </p:nvCxnSpPr>
          <p:spPr>
            <a:xfrm rot="10800000">
              <a:off x="4826000" y="5221010"/>
              <a:ext cx="853440" cy="0"/>
            </a:xfrm>
            <a:prstGeom prst="straightConnector1">
              <a:avLst/>
            </a:prstGeom>
            <a:noFill/>
            <a:ln cap="flat" cmpd="sng" w="25400">
              <a:solidFill>
                <a:srgbClr val="C0504D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249" name="Google Shape;1249;p93"/>
          <p:cNvGrpSpPr/>
          <p:nvPr/>
        </p:nvGrpSpPr>
        <p:grpSpPr>
          <a:xfrm>
            <a:off x="568960" y="2136616"/>
            <a:ext cx="2996100" cy="2544465"/>
            <a:chOff x="568960" y="2136616"/>
            <a:chExt cx="2996100" cy="2544465"/>
          </a:xfrm>
        </p:grpSpPr>
        <p:sp>
          <p:nvSpPr>
            <p:cNvPr id="1250" name="Google Shape;1250;p93"/>
            <p:cNvSpPr txBox="1"/>
            <p:nvPr/>
          </p:nvSpPr>
          <p:spPr>
            <a:xfrm>
              <a:off x="568960" y="2136616"/>
              <a:ext cx="29961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metadata: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 build,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 model database version,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creation time,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package version, etc.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51" name="Google Shape;1251;p93"/>
            <p:cNvCxnSpPr/>
            <p:nvPr/>
          </p:nvCxnSpPr>
          <p:spPr>
            <a:xfrm rot="10800000">
              <a:off x="2275840" y="3613944"/>
              <a:ext cx="975360" cy="1067137"/>
            </a:xfrm>
            <a:prstGeom prst="straightConnector1">
              <a:avLst/>
            </a:prstGeom>
            <a:noFill/>
            <a:ln cap="flat" cmpd="sng" w="25400">
              <a:solidFill>
                <a:srgbClr val="C0504D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252" name="Google Shape;1252;p93"/>
          <p:cNvSpPr txBox="1"/>
          <p:nvPr/>
        </p:nvSpPr>
        <p:spPr>
          <a:xfrm>
            <a:off x="6962058" y="5119780"/>
            <a:ext cx="7903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</a:t>
            </a:r>
            <a:r>
              <a:rPr lang="en-US"/>
              <a:t> slides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Bioconductor help</a:t>
            </a:r>
            <a:endParaRPr/>
          </a:p>
        </p:txBody>
      </p:sp>
      <p:sp>
        <p:nvSpPr>
          <p:cNvPr id="1264" name="Google Shape;1264;p9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Vignettes: 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&gt; browseVignettes("DESeq2")</a:t>
            </a:r>
            <a:br>
              <a:rPr lang="en-US">
                <a:latin typeface="Courier"/>
                <a:ea typeface="Courier"/>
                <a:cs typeface="Courier"/>
                <a:sym typeface="Courier"/>
              </a:rPr>
            </a:br>
            <a:r>
              <a:rPr lang="en-US">
                <a:latin typeface="Courier"/>
                <a:ea typeface="Courier"/>
                <a:cs typeface="Courier"/>
                <a:sym typeface="Courier"/>
              </a:rPr>
              <a:t>&gt; vignette("DESeq2")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Type ? then the function name: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&gt; ?results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457200" y="1076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Glucocorticoid mechanism of action</a:t>
            </a:r>
            <a:endParaRPr/>
          </a:p>
        </p:txBody>
      </p:sp>
      <p:sp>
        <p:nvSpPr>
          <p:cNvPr id="273" name="Google Shape;273;p42"/>
          <p:cNvSpPr txBox="1"/>
          <p:nvPr/>
        </p:nvSpPr>
        <p:spPr>
          <a:xfrm>
            <a:off x="4227099" y="6428675"/>
            <a:ext cx="48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CSLS / University of Tokyo http://csls-text3.c.u-tokyo.ac.jp/</a:t>
            </a:r>
            <a:endParaRPr sz="1100"/>
          </a:p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8607" l="9995" r="5006" t="4707"/>
          <a:stretch/>
        </p:blipFill>
        <p:spPr>
          <a:xfrm>
            <a:off x="0" y="1147700"/>
            <a:ext cx="9144000" cy="46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/>
          <p:nvPr/>
        </p:nvSpPr>
        <p:spPr>
          <a:xfrm>
            <a:off x="6553200" y="4052991"/>
            <a:ext cx="2133600" cy="1766100"/>
          </a:xfrm>
          <a:prstGeom prst="donut">
            <a:avLst>
              <a:gd fmla="val 2437" name="adj"/>
            </a:avLst>
          </a:prstGeom>
          <a:solidFill>
            <a:srgbClr val="FF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42"/>
          <p:cNvGrpSpPr/>
          <p:nvPr/>
        </p:nvGrpSpPr>
        <p:grpSpPr>
          <a:xfrm>
            <a:off x="337675" y="1285550"/>
            <a:ext cx="6610200" cy="4944300"/>
            <a:chOff x="337675" y="1285550"/>
            <a:chExt cx="6610200" cy="4944300"/>
          </a:xfrm>
        </p:grpSpPr>
        <p:sp>
          <p:nvSpPr>
            <p:cNvPr id="277" name="Google Shape;277;p42"/>
            <p:cNvSpPr txBox="1"/>
            <p:nvPr/>
          </p:nvSpPr>
          <p:spPr>
            <a:xfrm>
              <a:off x="337675" y="2047550"/>
              <a:ext cx="1227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u="sng">
                  <a:latin typeface="Lucida Sans"/>
                  <a:ea typeface="Lucida Sans"/>
                  <a:cs typeface="Lucida Sans"/>
                  <a:sym typeface="Lucida Sans"/>
                </a:rPr>
                <a:t>hormone</a:t>
              </a:r>
              <a:endParaRPr sz="1600" u="sng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78" name="Google Shape;278;p42"/>
            <p:cNvSpPr txBox="1"/>
            <p:nvPr/>
          </p:nvSpPr>
          <p:spPr>
            <a:xfrm>
              <a:off x="3614275" y="1285550"/>
              <a:ext cx="1657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u="sng">
                  <a:latin typeface="Lucida Sans"/>
                  <a:ea typeface="Lucida Sans"/>
                  <a:cs typeface="Lucida Sans"/>
                  <a:sym typeface="Lucida Sans"/>
                </a:rPr>
                <a:t>transcription factor</a:t>
              </a:r>
              <a:endParaRPr sz="1600" u="sng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79" name="Google Shape;279;p42"/>
            <p:cNvSpPr txBox="1"/>
            <p:nvPr/>
          </p:nvSpPr>
          <p:spPr>
            <a:xfrm>
              <a:off x="5290675" y="5552750"/>
              <a:ext cx="1657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 u="sng">
                  <a:latin typeface="Lucida Sans"/>
                  <a:ea typeface="Lucida Sans"/>
                  <a:cs typeface="Lucida Sans"/>
                  <a:sym typeface="Lucida Sans"/>
                </a:rPr>
                <a:t>cis</a:t>
              </a:r>
              <a:r>
                <a:rPr lang="en-US" sz="1600" u="sng">
                  <a:latin typeface="Lucida Sans"/>
                  <a:ea typeface="Lucida Sans"/>
                  <a:cs typeface="Lucida Sans"/>
                  <a:sym typeface="Lucida Sans"/>
                </a:rPr>
                <a:t> regulatory element (CRE)</a:t>
              </a:r>
              <a:endParaRPr sz="1600" u="sng"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6"/>
          <p:cNvSpPr txBox="1"/>
          <p:nvPr>
            <p:ph type="title"/>
          </p:nvPr>
        </p:nvSpPr>
        <p:spPr>
          <a:xfrm>
            <a:off x="457200" y="5788"/>
            <a:ext cx="8229600" cy="568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Bioconductor help</a:t>
            </a:r>
            <a:endParaRPr/>
          </a:p>
        </p:txBody>
      </p:sp>
      <p:sp>
        <p:nvSpPr>
          <p:cNvPr id="1270" name="Google Shape;1270;p96"/>
          <p:cNvSpPr txBox="1"/>
          <p:nvPr/>
        </p:nvSpPr>
        <p:spPr>
          <a:xfrm>
            <a:off x="1211102" y="856731"/>
            <a:ext cx="6264243" cy="57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results                 package:DESeq2                 R Documentation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Extract results from a DESeq analysis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Description: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‘results’ extracts a result table from a DESeq analysis giving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base means across samples, log2 fold changes, standard errors,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test statistics, p-values and adjusted p-values; ‘resultsNames’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returns the names of the estimated effects (coefficents) of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model; ‘removeResults’ returns a ‘DESeqDataSet’ object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results columns removed.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Usage: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results(object, contrast, name, lfcThreshold =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altHypothesis = c("greaterAbs", "lessAbs", "greater", "less"),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listValues = c(1, -1), cooksCutoff, independentFiltering = TRUE,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alpha = 0.1, filter, theta, pAdjustMethod = "BH",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format = c("DataFrame", "GRanges", "GRangesList"), test, addMLE = FALSE,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tidy = FALSE, parallel = FALSE, BPPARAM = bpparam())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Arguments: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object: a DESeqDataSet, on which one of the following functions has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already been called: ‘DESeq’, ‘nbinomWaldTest’, 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‘nbinomLRT’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contrast: this argument specifies what comparison to extract from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‘object’ to build a results table. one of either: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• a character vector with exactly three elements: the 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of a factor in the design formula, the name of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numerator level for the fold change, and the name of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denominator level for the fold change (simplest case)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97"/>
          <p:cNvSpPr txBox="1"/>
          <p:nvPr>
            <p:ph type="title"/>
          </p:nvPr>
        </p:nvSpPr>
        <p:spPr>
          <a:xfrm>
            <a:off x="457200" y="5788"/>
            <a:ext cx="8229600" cy="568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Bioconductor help</a:t>
            </a:r>
            <a:endParaRPr/>
          </a:p>
        </p:txBody>
      </p:sp>
      <p:sp>
        <p:nvSpPr>
          <p:cNvPr id="1276" name="Google Shape;1276;p97"/>
          <p:cNvSpPr txBox="1"/>
          <p:nvPr/>
        </p:nvSpPr>
        <p:spPr>
          <a:xfrm>
            <a:off x="1600454" y="1505680"/>
            <a:ext cx="5648589" cy="4555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Value: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For ‘results’: a ‘DESeqResults’ object, which is a simple subclass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of DataFrame. This object contains the results columns: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‘baseMean’, ‘log2FoldChange’, ‘lfcSE’, ‘stat’, ‘pvalue’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‘padj’, and also includes metadata columns of variable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information....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References: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Richard Bourgon, Robert Gentleman, Wolfgang Huber: Independent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filtering increases detection power for high-throughput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experiments. PNAS (2010), &lt;URL: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http://dx.doi.org/10.1073/pnas.0914005107&gt;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See Also: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‘DESeq’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Examples: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## Example 1: simple two-group comparison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dds &lt;- makeExampleDESeqDataSet(m=4)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Looking up help for objects</a:t>
            </a:r>
            <a:endParaRPr/>
          </a:p>
        </p:txBody>
      </p:sp>
      <p:sp>
        <p:nvSpPr>
          <p:cNvPr id="1282" name="Google Shape;1282;p98"/>
          <p:cNvSpPr txBox="1"/>
          <p:nvPr/>
        </p:nvSpPr>
        <p:spPr>
          <a:xfrm>
            <a:off x="1381277" y="2197155"/>
            <a:ext cx="6002590" cy="2862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class(dds)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[1] "DESeqDataSet"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attr(,"package")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[1] "DESeq2"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?DESeqDataSet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help(package="DESeq2", help_type="html")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99"/>
          <p:cNvSpPr txBox="1"/>
          <p:nvPr>
            <p:ph idx="4294967295" type="title"/>
          </p:nvPr>
        </p:nvSpPr>
        <p:spPr>
          <a:xfrm>
            <a:off x="99075" y="178275"/>
            <a:ext cx="88350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get help – don't email developers!</a:t>
            </a:r>
            <a:endParaRPr/>
          </a:p>
        </p:txBody>
      </p:sp>
      <p:pic>
        <p:nvPicPr>
          <p:cNvPr id="1288" name="Google Shape;12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8267"/>
            <a:ext cx="6710316" cy="4132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9" name="Google Shape;1289;p99"/>
          <p:cNvSpPr txBox="1"/>
          <p:nvPr/>
        </p:nvSpPr>
        <p:spPr>
          <a:xfrm>
            <a:off x="152400" y="835541"/>
            <a:ext cx="34908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https://support.bioconductor.org</a:t>
            </a:r>
            <a:r>
              <a:rPr lang="en-US"/>
              <a:t> </a:t>
            </a:r>
            <a:endParaRPr/>
          </a:p>
        </p:txBody>
      </p:sp>
      <p:pic>
        <p:nvPicPr>
          <p:cNvPr id="1290" name="Google Shape;1290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477" y="1348267"/>
            <a:ext cx="5409601" cy="340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91" name="Google Shape;1291;p99"/>
          <p:cNvCxnSpPr/>
          <p:nvPr/>
        </p:nvCxnSpPr>
        <p:spPr>
          <a:xfrm flipH="1">
            <a:off x="5327975" y="4013342"/>
            <a:ext cx="356400" cy="1524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2" name="Google Shape;129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4316" y="1812367"/>
            <a:ext cx="3333750" cy="2533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0"/>
          <p:cNvSpPr txBox="1"/>
          <p:nvPr>
            <p:ph idx="4294967295" type="title"/>
          </p:nvPr>
        </p:nvSpPr>
        <p:spPr>
          <a:xfrm>
            <a:off x="99075" y="178275"/>
            <a:ext cx="41820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get help</a:t>
            </a:r>
            <a:endParaRPr/>
          </a:p>
        </p:txBody>
      </p:sp>
      <p:pic>
        <p:nvPicPr>
          <p:cNvPr id="1298" name="Google Shape;129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50" y="1408967"/>
            <a:ext cx="8056300" cy="3487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01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Statistical power review</a:t>
            </a:r>
            <a:endParaRPr/>
          </a:p>
        </p:txBody>
      </p:sp>
      <p:sp>
        <p:nvSpPr>
          <p:cNvPr id="1304" name="Google Shape;1304;p101"/>
          <p:cNvSpPr txBox="1"/>
          <p:nvPr>
            <p:ph idx="1" type="body"/>
          </p:nvPr>
        </p:nvSpPr>
        <p:spPr>
          <a:xfrm>
            <a:off x="574566" y="1143000"/>
            <a:ext cx="8112234" cy="49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False positive rate (</a:t>
            </a:r>
            <a:r>
              <a:rPr lang="en-US"/>
              <a:t>𝛼 under 𝐻</a:t>
            </a:r>
            <a:r>
              <a:rPr baseline="-25000" lang="en-US"/>
              <a:t>0</a:t>
            </a:r>
            <a:r>
              <a:rPr lang="en-US"/>
              <a:t>): </a:t>
            </a:r>
            <a:br>
              <a:rPr lang="en-US"/>
            </a:br>
            <a:r>
              <a:rPr lang="en-US"/>
              <a:t>of the null, 			how many positives?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False discovery rate:</a:t>
            </a:r>
            <a:br>
              <a:rPr lang="en-US"/>
            </a:br>
            <a:r>
              <a:rPr lang="en-US"/>
              <a:t>of the positives, 	how many false positives?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Power (sensitivity):</a:t>
            </a:r>
            <a:br>
              <a:rPr lang="en-US"/>
            </a:br>
            <a:r>
              <a:rPr lang="en-US"/>
              <a:t>of the non-null, 		how many positive?</a:t>
            </a:r>
            <a:endParaRPr/>
          </a:p>
        </p:txBody>
      </p:sp>
      <p:grpSp>
        <p:nvGrpSpPr>
          <p:cNvPr id="1305" name="Google Shape;1305;p101"/>
          <p:cNvGrpSpPr/>
          <p:nvPr/>
        </p:nvGrpSpPr>
        <p:grpSpPr>
          <a:xfrm>
            <a:off x="1995780" y="1542272"/>
            <a:ext cx="5828570" cy="419587"/>
            <a:chOff x="1995780" y="1542272"/>
            <a:chExt cx="5828570" cy="419587"/>
          </a:xfrm>
        </p:grpSpPr>
        <p:sp>
          <p:nvSpPr>
            <p:cNvPr id="1306" name="Google Shape;1306;p101"/>
            <p:cNvSpPr/>
            <p:nvPr/>
          </p:nvSpPr>
          <p:spPr>
            <a:xfrm>
              <a:off x="1995780" y="1542272"/>
              <a:ext cx="1689604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101"/>
            <p:cNvSpPr/>
            <p:nvPr/>
          </p:nvSpPr>
          <p:spPr>
            <a:xfrm>
              <a:off x="5470690" y="1542272"/>
              <a:ext cx="2353660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101"/>
          <p:cNvGrpSpPr/>
          <p:nvPr/>
        </p:nvGrpSpPr>
        <p:grpSpPr>
          <a:xfrm>
            <a:off x="1995780" y="2810992"/>
            <a:ext cx="5828570" cy="419587"/>
            <a:chOff x="1995780" y="2783333"/>
            <a:chExt cx="5828570" cy="419587"/>
          </a:xfrm>
        </p:grpSpPr>
        <p:sp>
          <p:nvSpPr>
            <p:cNvPr id="1309" name="Google Shape;1309;p101"/>
            <p:cNvSpPr/>
            <p:nvPr/>
          </p:nvSpPr>
          <p:spPr>
            <a:xfrm>
              <a:off x="1995780" y="2783333"/>
              <a:ext cx="1689604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101"/>
            <p:cNvSpPr/>
            <p:nvPr/>
          </p:nvSpPr>
          <p:spPr>
            <a:xfrm>
              <a:off x="5470690" y="2783333"/>
              <a:ext cx="2353660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101"/>
          <p:cNvGrpSpPr/>
          <p:nvPr/>
        </p:nvGrpSpPr>
        <p:grpSpPr>
          <a:xfrm>
            <a:off x="1995780" y="4024394"/>
            <a:ext cx="5828570" cy="419587"/>
            <a:chOff x="1995780" y="4024394"/>
            <a:chExt cx="5828570" cy="419587"/>
          </a:xfrm>
        </p:grpSpPr>
        <p:sp>
          <p:nvSpPr>
            <p:cNvPr id="1312" name="Google Shape;1312;p101"/>
            <p:cNvSpPr/>
            <p:nvPr/>
          </p:nvSpPr>
          <p:spPr>
            <a:xfrm>
              <a:off x="1995780" y="4024394"/>
              <a:ext cx="1689604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101"/>
            <p:cNvSpPr/>
            <p:nvPr/>
          </p:nvSpPr>
          <p:spPr>
            <a:xfrm>
              <a:off x="5470690" y="4024394"/>
              <a:ext cx="2353660" cy="419587"/>
            </a:xfrm>
            <a:prstGeom prst="rect">
              <a:avLst/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2A0C7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14" name="Google Shape;1314;p101"/>
          <p:cNvGraphicFramePr/>
          <p:nvPr/>
        </p:nvGraphicFramePr>
        <p:xfrm>
          <a:off x="1600200" y="49446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{A180A0EC-FFD7-4BA7-878E-4335A9706771}</a:tableStyleId>
              </a:tblPr>
              <a:tblGrid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true: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test: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Nulls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Alternatives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Negative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negative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false negative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6AA84F"/>
                          </a:solidFill>
                        </a:rPr>
                        <a:t>Positive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false positive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positive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cxnSp>
        <p:nvCxnSpPr>
          <p:cNvPr id="1315" name="Google Shape;1315;p101"/>
          <p:cNvCxnSpPr/>
          <p:nvPr/>
        </p:nvCxnSpPr>
        <p:spPr>
          <a:xfrm rot="10800000">
            <a:off x="5187100" y="6494856"/>
            <a:ext cx="305100" cy="24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6" name="Google Shape;1316;p101"/>
          <p:cNvCxnSpPr/>
          <p:nvPr/>
        </p:nvCxnSpPr>
        <p:spPr>
          <a:xfrm rot="10800000">
            <a:off x="7777900" y="5885256"/>
            <a:ext cx="305100" cy="24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7" name="Google Shape;1317;p101"/>
          <p:cNvSpPr txBox="1"/>
          <p:nvPr/>
        </p:nvSpPr>
        <p:spPr>
          <a:xfrm>
            <a:off x="7972900" y="6048225"/>
            <a:ext cx="11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seek to avoid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318" name="Google Shape;1318;p101"/>
          <p:cNvSpPr txBox="1"/>
          <p:nvPr/>
        </p:nvSpPr>
        <p:spPr>
          <a:xfrm>
            <a:off x="5435600" y="6521055"/>
            <a:ext cx="17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seek to avoid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6-13 at 9.31.34 AM.png" id="1323" name="Google Shape;132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49629"/>
            <a:ext cx="5274201" cy="485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02"/>
          <p:cNvSpPr txBox="1"/>
          <p:nvPr>
            <p:ph type="title"/>
          </p:nvPr>
        </p:nvSpPr>
        <p:spPr>
          <a:xfrm>
            <a:off x="457200" y="75050"/>
            <a:ext cx="8229600" cy="52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Statistical power</a:t>
            </a:r>
            <a:endParaRPr/>
          </a:p>
        </p:txBody>
      </p:sp>
      <p:sp>
        <p:nvSpPr>
          <p:cNvPr id="1325" name="Google Shape;1325;p102"/>
          <p:cNvSpPr txBox="1"/>
          <p:nvPr/>
        </p:nvSpPr>
        <p:spPr>
          <a:xfrm>
            <a:off x="876100" y="596075"/>
            <a:ext cx="73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not use a (simple) t-test on log scaled counts?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02"/>
          <p:cNvSpPr txBox="1"/>
          <p:nvPr/>
        </p:nvSpPr>
        <p:spPr>
          <a:xfrm>
            <a:off x="3857882" y="4541068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t-test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102"/>
          <p:cNvSpPr txBox="1"/>
          <p:nvPr/>
        </p:nvSpPr>
        <p:spPr>
          <a:xfrm>
            <a:off x="3321077" y="3540051"/>
            <a:ext cx="898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DESeq2</a:t>
            </a:r>
            <a:endParaRPr sz="1800">
              <a:solidFill>
                <a:srgbClr val="C050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8" name="Google Shape;1328;p102"/>
          <p:cNvGrpSpPr/>
          <p:nvPr/>
        </p:nvGrpSpPr>
        <p:grpSpPr>
          <a:xfrm>
            <a:off x="5990973" y="1057731"/>
            <a:ext cx="3153027" cy="5800269"/>
            <a:chOff x="5990973" y="1057731"/>
            <a:chExt cx="3153027" cy="5800269"/>
          </a:xfrm>
        </p:grpSpPr>
        <p:pic>
          <p:nvPicPr>
            <p:cNvPr descr="Screen Shot 2015-06-13 at 9.31.51 AM.png" id="1329" name="Google Shape;1329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20598" y="1057731"/>
              <a:ext cx="3123402" cy="2920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15-06-13 at 9.32.12 AM.png" id="1330" name="Google Shape;1330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90973" y="3909384"/>
              <a:ext cx="3153027" cy="29486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03"/>
          <p:cNvSpPr txBox="1"/>
          <p:nvPr>
            <p:ph type="title"/>
          </p:nvPr>
        </p:nvSpPr>
        <p:spPr>
          <a:xfrm>
            <a:off x="457200" y="54353"/>
            <a:ext cx="8229600" cy="593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Bioc pkg: RNASeqPower</a:t>
            </a:r>
            <a:endParaRPr/>
          </a:p>
        </p:txBody>
      </p:sp>
      <p:sp>
        <p:nvSpPr>
          <p:cNvPr id="1336" name="Google Shape;1336;p103"/>
          <p:cNvSpPr txBox="1"/>
          <p:nvPr/>
        </p:nvSpPr>
        <p:spPr>
          <a:xfrm>
            <a:off x="1477294" y="5890825"/>
            <a:ext cx="23709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varying the count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03"/>
          <p:cNvGrpSpPr/>
          <p:nvPr/>
        </p:nvGrpSpPr>
        <p:grpSpPr>
          <a:xfrm>
            <a:off x="4514685" y="1243965"/>
            <a:ext cx="4396053" cy="5108525"/>
            <a:chOff x="4514685" y="1243965"/>
            <a:chExt cx="4396053" cy="5108525"/>
          </a:xfrm>
        </p:grpSpPr>
        <p:pic>
          <p:nvPicPr>
            <p:cNvPr descr="Screen Shot 2015-06-12 at 9.58.34 AM.png" id="1338" name="Google Shape;1338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4685" y="1243965"/>
              <a:ext cx="4396053" cy="4655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9" name="Google Shape;1339;p103"/>
            <p:cNvSpPr txBox="1"/>
            <p:nvPr/>
          </p:nvSpPr>
          <p:spPr>
            <a:xfrm>
              <a:off x="5520417" y="5890825"/>
              <a:ext cx="29418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varying the dispersion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creen Shot 2015-06-13 at 9.38.36 AM.png" id="1340" name="Google Shape;1340;p103"/>
          <p:cNvPicPr preferRelativeResize="0"/>
          <p:nvPr/>
        </p:nvPicPr>
        <p:blipFill rotWithShape="1">
          <a:blip r:embed="rId4">
            <a:alphaModFix/>
          </a:blip>
          <a:srcRect b="3361" l="0" r="296" t="0"/>
          <a:stretch/>
        </p:blipFill>
        <p:spPr>
          <a:xfrm>
            <a:off x="163954" y="1192135"/>
            <a:ext cx="4350732" cy="4470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03"/>
          <p:cNvSpPr/>
          <p:nvPr/>
        </p:nvSpPr>
        <p:spPr>
          <a:xfrm>
            <a:off x="901825" y="1725125"/>
            <a:ext cx="1470300" cy="11109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70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03"/>
          <p:cNvSpPr/>
          <p:nvPr/>
        </p:nvSpPr>
        <p:spPr>
          <a:xfrm>
            <a:off x="7393077" y="4142857"/>
            <a:ext cx="1275600" cy="9285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70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4"/>
          <p:cNvSpPr txBox="1"/>
          <p:nvPr>
            <p:ph type="title"/>
          </p:nvPr>
        </p:nvSpPr>
        <p:spPr>
          <a:xfrm>
            <a:off x="457200" y="20396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Brief comparison of DE methods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05"/>
          <p:cNvSpPr txBox="1"/>
          <p:nvPr>
            <p:ph type="title"/>
          </p:nvPr>
        </p:nvSpPr>
        <p:spPr>
          <a:xfrm>
            <a:off x="457200" y="0"/>
            <a:ext cx="8229600" cy="881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NB simulation</a:t>
            </a:r>
            <a:endParaRPr/>
          </a:p>
        </p:txBody>
      </p:sp>
      <p:pic>
        <p:nvPicPr>
          <p:cNvPr descr="Screen Shot 2015-07-09 at 10.45.48 AM.png" id="1353" name="Google Shape;135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629" y="984720"/>
            <a:ext cx="4549000" cy="46793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4" name="Google Shape;1354;p105"/>
          <p:cNvSpPr txBox="1"/>
          <p:nvPr/>
        </p:nvSpPr>
        <p:spPr>
          <a:xfrm>
            <a:off x="123429" y="5721777"/>
            <a:ext cx="90486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"Robustly detecting differential expression in RNA sequencing data using observation weights"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Xiaobei Zhou, Helen Lindsay and Mark D. Robinson (2014)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Compare gene expression </a:t>
            </a:r>
            <a:br>
              <a:rPr lang="en-US"/>
            </a:br>
            <a:r>
              <a:rPr lang="en-US"/>
              <a:t>across treatment,</a:t>
            </a:r>
            <a:br>
              <a:rPr lang="en-US"/>
            </a:br>
            <a:r>
              <a:rPr lang="en-US"/>
              <a:t>within cell line</a:t>
            </a:r>
            <a:endParaRPr/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4537486" y="2034735"/>
            <a:ext cx="4149313" cy="3929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/>
              <a:t>Visualize differences </a:t>
            </a:r>
            <a:br>
              <a:rPr lang="en-US"/>
            </a:br>
            <a:r>
              <a:rPr lang="en-US"/>
              <a:t>between samples</a:t>
            </a:r>
            <a:br>
              <a:rPr lang="en-US"/>
            </a:b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/>
              <a:t>Test for differences in gene expression, </a:t>
            </a:r>
            <a:br>
              <a:rPr lang="en-US"/>
            </a:br>
            <a:r>
              <a:rPr lang="en-US"/>
              <a:t>one gene at a time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/>
              <a:t>Visualize differences</a:t>
            </a:r>
            <a:br>
              <a:rPr lang="en-US"/>
            </a:br>
            <a:r>
              <a:rPr lang="en-US"/>
              <a:t>across all genes</a:t>
            </a:r>
            <a:endParaRPr/>
          </a:p>
        </p:txBody>
      </p:sp>
      <p:grpSp>
        <p:nvGrpSpPr>
          <p:cNvPr id="286" name="Google Shape;286;p43"/>
          <p:cNvGrpSpPr/>
          <p:nvPr/>
        </p:nvGrpSpPr>
        <p:grpSpPr>
          <a:xfrm>
            <a:off x="437275" y="1642027"/>
            <a:ext cx="317562" cy="1420078"/>
            <a:chOff x="5142703" y="3552511"/>
            <a:chExt cx="317562" cy="1420078"/>
          </a:xfrm>
        </p:grpSpPr>
        <p:sp>
          <p:nvSpPr>
            <p:cNvPr id="287" name="Google Shape;287;p43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43"/>
          <p:cNvGrpSpPr/>
          <p:nvPr/>
        </p:nvGrpSpPr>
        <p:grpSpPr>
          <a:xfrm>
            <a:off x="827266" y="1639216"/>
            <a:ext cx="317562" cy="1420078"/>
            <a:chOff x="5142703" y="3552511"/>
            <a:chExt cx="317562" cy="1420078"/>
          </a:xfrm>
        </p:grpSpPr>
        <p:sp>
          <p:nvSpPr>
            <p:cNvPr id="290" name="Google Shape;290;p43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43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43"/>
          <p:cNvGrpSpPr/>
          <p:nvPr/>
        </p:nvGrpSpPr>
        <p:grpSpPr>
          <a:xfrm>
            <a:off x="1219480" y="1639216"/>
            <a:ext cx="317562" cy="1420078"/>
            <a:chOff x="5142703" y="3552511"/>
            <a:chExt cx="317562" cy="1420078"/>
          </a:xfrm>
        </p:grpSpPr>
        <p:sp>
          <p:nvSpPr>
            <p:cNvPr id="293" name="Google Shape;293;p43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3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43"/>
          <p:cNvGrpSpPr/>
          <p:nvPr/>
        </p:nvGrpSpPr>
        <p:grpSpPr>
          <a:xfrm>
            <a:off x="1604835" y="1642027"/>
            <a:ext cx="317562" cy="1420078"/>
            <a:chOff x="5142703" y="3552511"/>
            <a:chExt cx="317562" cy="1420078"/>
          </a:xfrm>
        </p:grpSpPr>
        <p:sp>
          <p:nvSpPr>
            <p:cNvPr id="296" name="Google Shape;296;p43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3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43"/>
          <p:cNvGrpSpPr/>
          <p:nvPr/>
        </p:nvGrpSpPr>
        <p:grpSpPr>
          <a:xfrm>
            <a:off x="430893" y="4456143"/>
            <a:ext cx="1485122" cy="1422889"/>
            <a:chOff x="6904465" y="4558236"/>
            <a:chExt cx="1485122" cy="1422889"/>
          </a:xfrm>
        </p:grpSpPr>
        <p:sp>
          <p:nvSpPr>
            <p:cNvPr id="299" name="Google Shape;299;p43"/>
            <p:cNvSpPr/>
            <p:nvPr/>
          </p:nvSpPr>
          <p:spPr>
            <a:xfrm>
              <a:off x="690446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3"/>
            <p:cNvSpPr/>
            <p:nvPr/>
          </p:nvSpPr>
          <p:spPr>
            <a:xfrm>
              <a:off x="690446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3"/>
            <p:cNvSpPr/>
            <p:nvPr/>
          </p:nvSpPr>
          <p:spPr>
            <a:xfrm>
              <a:off x="7294456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7294457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7686670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7686671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3"/>
            <p:cNvSpPr/>
            <p:nvPr/>
          </p:nvSpPr>
          <p:spPr>
            <a:xfrm>
              <a:off x="807202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807202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7" name="Google Shape;307;p43"/>
          <p:cNvCxnSpPr/>
          <p:nvPr/>
        </p:nvCxnSpPr>
        <p:spPr>
          <a:xfrm flipH="1">
            <a:off x="574660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08" name="Google Shape;308;p43"/>
          <p:cNvCxnSpPr/>
          <p:nvPr/>
        </p:nvCxnSpPr>
        <p:spPr>
          <a:xfrm flipH="1">
            <a:off x="970269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09" name="Google Shape;309;p43"/>
          <p:cNvCxnSpPr/>
          <p:nvPr/>
        </p:nvCxnSpPr>
        <p:spPr>
          <a:xfrm flipH="1">
            <a:off x="1362107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10" name="Google Shape;310;p43"/>
          <p:cNvCxnSpPr/>
          <p:nvPr/>
        </p:nvCxnSpPr>
        <p:spPr>
          <a:xfrm flipH="1">
            <a:off x="1740432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11" name="Google Shape;311;p43"/>
          <p:cNvSpPr txBox="1"/>
          <p:nvPr/>
        </p:nvSpPr>
        <p:spPr>
          <a:xfrm>
            <a:off x="2033294" y="2021613"/>
            <a:ext cx="12317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/>
          </a:p>
        </p:txBody>
      </p:sp>
      <p:sp>
        <p:nvSpPr>
          <p:cNvPr id="312" name="Google Shape;312;p43"/>
          <p:cNvSpPr txBox="1"/>
          <p:nvPr/>
        </p:nvSpPr>
        <p:spPr>
          <a:xfrm>
            <a:off x="2014466" y="4631706"/>
            <a:ext cx="252302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treated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dexamethasone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148628" y="1007916"/>
            <a:ext cx="2255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cDNA libraries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6"/>
          <p:cNvSpPr txBox="1"/>
          <p:nvPr>
            <p:ph type="title"/>
          </p:nvPr>
        </p:nvSpPr>
        <p:spPr>
          <a:xfrm>
            <a:off x="457200" y="1046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ucida Sans"/>
              <a:buNone/>
            </a:pPr>
            <a:r>
              <a:rPr lang="en-US"/>
              <a:t>Nonparametric simulation</a:t>
            </a:r>
            <a:endParaRPr/>
          </a:p>
        </p:txBody>
      </p:sp>
      <p:pic>
        <p:nvPicPr>
          <p:cNvPr descr="Screen Shot 2015-05-03 at 10.54.14 AM.png" id="1360" name="Google Shape;136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735" y="3475448"/>
            <a:ext cx="6441464" cy="2877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5-03 at 10.55.24 AM.png" id="1361" name="Google Shape;1361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991" y="1271864"/>
            <a:ext cx="5441107" cy="2203584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06"/>
          <p:cNvSpPr txBox="1"/>
          <p:nvPr/>
        </p:nvSpPr>
        <p:spPr>
          <a:xfrm>
            <a:off x="132534" y="6352585"/>
            <a:ext cx="26183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Benidt &amp; Nettleton (2015)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3" name="Google Shape;1363;p106"/>
          <p:cNvGrpSpPr/>
          <p:nvPr/>
        </p:nvGrpSpPr>
        <p:grpSpPr>
          <a:xfrm>
            <a:off x="117589" y="3280553"/>
            <a:ext cx="8730369" cy="2122671"/>
            <a:chOff x="117589" y="3280553"/>
            <a:chExt cx="8730369" cy="2122671"/>
          </a:xfrm>
        </p:grpSpPr>
        <p:cxnSp>
          <p:nvCxnSpPr>
            <p:cNvPr id="1364" name="Google Shape;1364;p106"/>
            <p:cNvCxnSpPr/>
            <p:nvPr/>
          </p:nvCxnSpPr>
          <p:spPr>
            <a:xfrm flipH="1" rot="10800000">
              <a:off x="1164129" y="4456379"/>
              <a:ext cx="1563931" cy="293954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65" name="Google Shape;1365;p106"/>
            <p:cNvSpPr txBox="1"/>
            <p:nvPr/>
          </p:nvSpPr>
          <p:spPr>
            <a:xfrm>
              <a:off x="117589" y="4479894"/>
              <a:ext cx="1257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15% FDR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reported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10% FDR</a:t>
              </a:r>
              <a:endParaRPr/>
            </a:p>
          </p:txBody>
        </p:sp>
        <p:cxnSp>
          <p:nvCxnSpPr>
            <p:cNvPr id="1366" name="Google Shape;1366;p106"/>
            <p:cNvCxnSpPr/>
            <p:nvPr/>
          </p:nvCxnSpPr>
          <p:spPr>
            <a:xfrm flipH="1">
              <a:off x="6470284" y="3621541"/>
              <a:ext cx="1102435" cy="1040149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67" name="Google Shape;1367;p106"/>
            <p:cNvSpPr txBox="1"/>
            <p:nvPr/>
          </p:nvSpPr>
          <p:spPr>
            <a:xfrm>
              <a:off x="7590958" y="3280553"/>
              <a:ext cx="1257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10% FDR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reported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10% FDRD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07"/>
          <p:cNvSpPr txBox="1"/>
          <p:nvPr>
            <p:ph type="title"/>
          </p:nvPr>
        </p:nvSpPr>
        <p:spPr>
          <a:xfrm>
            <a:off x="22343" y="0"/>
            <a:ext cx="8229600" cy="1645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Schurch </a:t>
            </a:r>
            <a:r>
              <a:rPr i="1" lang="en-US"/>
              <a:t>et al </a:t>
            </a:r>
            <a:r>
              <a:rPr lang="en-US"/>
              <a:t>2016: </a:t>
            </a:r>
            <a:r>
              <a:rPr lang="en-US" sz="2700"/>
              <a:t>"How many biological replicates are needed in an RNA-seq experiment?"</a:t>
            </a:r>
            <a:br>
              <a:rPr lang="en-US" sz="2700"/>
            </a:br>
            <a:r>
              <a:rPr lang="en-US" sz="2700"/>
              <a:t>Generated a "highly replicated" yeast RNA-seq (n=42)</a:t>
            </a:r>
            <a:endParaRPr/>
          </a:p>
        </p:txBody>
      </p:sp>
      <p:sp>
        <p:nvSpPr>
          <p:cNvPr id="1373" name="Google Shape;1373;p107"/>
          <p:cNvSpPr txBox="1"/>
          <p:nvPr/>
        </p:nvSpPr>
        <p:spPr>
          <a:xfrm>
            <a:off x="7700689" y="17701"/>
            <a:ext cx="1443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PMC4878611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20-01-05 at 4.14.11 PM.png" id="1374" name="Google Shape;137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0924" y="1600294"/>
            <a:ext cx="3165876" cy="4692281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07"/>
          <p:cNvSpPr txBox="1"/>
          <p:nvPr/>
        </p:nvSpPr>
        <p:spPr>
          <a:xfrm rot="-5400000">
            <a:off x="5038019" y="3066379"/>
            <a:ext cx="588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107"/>
          <p:cNvSpPr txBox="1"/>
          <p:nvPr/>
        </p:nvSpPr>
        <p:spPr>
          <a:xfrm>
            <a:off x="6942657" y="1969626"/>
            <a:ext cx="1516064" cy="5232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comparisons (within group)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7" name="Google Shape;1377;p107"/>
          <p:cNvGrpSpPr/>
          <p:nvPr/>
        </p:nvGrpSpPr>
        <p:grpSpPr>
          <a:xfrm>
            <a:off x="237473" y="1600294"/>
            <a:ext cx="4708160" cy="4547738"/>
            <a:chOff x="237473" y="1786126"/>
            <a:chExt cx="4708160" cy="4547738"/>
          </a:xfrm>
        </p:grpSpPr>
        <p:sp>
          <p:nvSpPr>
            <p:cNvPr id="1378" name="Google Shape;1378;p107"/>
            <p:cNvSpPr txBox="1"/>
            <p:nvPr/>
          </p:nvSpPr>
          <p:spPr>
            <a:xfrm>
              <a:off x="898267" y="1786126"/>
              <a:ext cx="39028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edgeR TPR over per-group sample size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9" name="Google Shape;1379;p107"/>
            <p:cNvGrpSpPr/>
            <p:nvPr/>
          </p:nvGrpSpPr>
          <p:grpSpPr>
            <a:xfrm>
              <a:off x="237473" y="2244769"/>
              <a:ext cx="4708160" cy="4089095"/>
              <a:chOff x="237473" y="2244769"/>
              <a:chExt cx="4708160" cy="4089095"/>
            </a:xfrm>
          </p:grpSpPr>
          <p:pic>
            <p:nvPicPr>
              <p:cNvPr descr="Screen Shot 2020-01-05 at 4.11.58 PM.png" id="1380" name="Google Shape;1380;p10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1047" y="2244769"/>
                <a:ext cx="4594586" cy="3869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1" name="Google Shape;1381;p107"/>
              <p:cNvSpPr/>
              <p:nvPr/>
            </p:nvSpPr>
            <p:spPr>
              <a:xfrm>
                <a:off x="237473" y="6091403"/>
                <a:ext cx="4708160" cy="242461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107"/>
              <p:cNvSpPr/>
              <p:nvPr/>
            </p:nvSpPr>
            <p:spPr>
              <a:xfrm>
                <a:off x="389873" y="5864275"/>
                <a:ext cx="694243" cy="469589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3" name="Google Shape;1383;p107"/>
            <p:cNvSpPr txBox="1"/>
            <p:nvPr/>
          </p:nvSpPr>
          <p:spPr>
            <a:xfrm>
              <a:off x="3055396" y="3097805"/>
              <a:ext cx="1516064" cy="52322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power analysis</a:t>
              </a:r>
              <a:b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(DE across group)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07"/>
          <p:cNvSpPr txBox="1"/>
          <p:nvPr/>
        </p:nvSpPr>
        <p:spPr>
          <a:xfrm>
            <a:off x="733070" y="5881922"/>
            <a:ext cx="4414543" cy="3693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simulations, boxplot: 75%, whisker: 95%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5" name="Google Shape;1385;p107"/>
          <p:cNvCxnSpPr>
            <a:stCxn id="1384" idx="3"/>
          </p:cNvCxnSpPr>
          <p:nvPr/>
        </p:nvCxnSpPr>
        <p:spPr>
          <a:xfrm flipH="1" rot="10800000">
            <a:off x="5147613" y="4356888"/>
            <a:ext cx="758100" cy="1709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386" name="Google Shape;1386;p107"/>
          <p:cNvCxnSpPr>
            <a:stCxn id="1384" idx="3"/>
          </p:cNvCxnSpPr>
          <p:nvPr/>
        </p:nvCxnSpPr>
        <p:spPr>
          <a:xfrm flipH="1" rot="10800000">
            <a:off x="5147613" y="5595888"/>
            <a:ext cx="758100" cy="470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87" name="Google Shape;1387;p107"/>
          <p:cNvSpPr txBox="1"/>
          <p:nvPr/>
        </p:nvSpPr>
        <p:spPr>
          <a:xfrm>
            <a:off x="733069" y="6336383"/>
            <a:ext cx="7836608" cy="3693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Most methods have low FPR in at least 95/100 null comparisons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663" y="1525603"/>
            <a:ext cx="6792675" cy="29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08"/>
          <p:cNvSpPr txBox="1"/>
          <p:nvPr/>
        </p:nvSpPr>
        <p:spPr>
          <a:xfrm>
            <a:off x="2323200" y="6427200"/>
            <a:ext cx="44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Source Code Pro"/>
                <a:ea typeface="Source Code Pro"/>
                <a:cs typeface="Source Code Pro"/>
                <a:sym typeface="Source Code Pro"/>
              </a:rPr>
              <a:t>https://commons.wikimedia.org/wiki/File:Heterozygous.jpg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50" y="2131067"/>
            <a:ext cx="6877300" cy="29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09"/>
          <p:cNvSpPr txBox="1"/>
          <p:nvPr/>
        </p:nvSpPr>
        <p:spPr>
          <a:xfrm>
            <a:off x="1263750" y="5407200"/>
            <a:ext cx="661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Castel, S.E., Aguet, F., Mohammadi, P. </a:t>
            </a:r>
            <a:r>
              <a:rPr i="1" lang="en-US" sz="1100">
                <a:solidFill>
                  <a:schemeClr val="dk1"/>
                </a:solidFill>
              </a:rPr>
              <a:t>et al.</a:t>
            </a:r>
            <a:r>
              <a:rPr lang="en-US" sz="1100">
                <a:solidFill>
                  <a:schemeClr val="dk1"/>
                </a:solidFill>
              </a:rPr>
              <a:t> A vast resource of allelic expression data spanning human tissues. </a:t>
            </a:r>
            <a:r>
              <a:rPr i="1" lang="en-US" sz="1100">
                <a:solidFill>
                  <a:schemeClr val="dk1"/>
                </a:solidFill>
              </a:rPr>
              <a:t>Genome Biol</a:t>
            </a:r>
            <a:r>
              <a:rPr lang="en-US" sz="1100">
                <a:solidFill>
                  <a:schemeClr val="dk1"/>
                </a:solidFill>
              </a:rPr>
              <a:t> </a:t>
            </a:r>
            <a:r>
              <a:rPr b="1" lang="en-US" sz="1100">
                <a:solidFill>
                  <a:schemeClr val="dk1"/>
                </a:solidFill>
              </a:rPr>
              <a:t>21, </a:t>
            </a:r>
            <a:r>
              <a:rPr lang="en-US" sz="1100">
                <a:solidFill>
                  <a:schemeClr val="dk1"/>
                </a:solidFill>
              </a:rPr>
              <a:t>234 (2020).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https://doi.org/10.1186/s13059-020-02122-z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00" name="Google Shape;1400;p109"/>
          <p:cNvSpPr/>
          <p:nvPr/>
        </p:nvSpPr>
        <p:spPr>
          <a:xfrm>
            <a:off x="2979575" y="1405400"/>
            <a:ext cx="756176" cy="845346"/>
          </a:xfrm>
          <a:custGeom>
            <a:rect b="b" l="l" r="r" t="t"/>
            <a:pathLst>
              <a:path extrusionOk="0" h="25361" w="37546">
                <a:moveTo>
                  <a:pt x="0" y="25361"/>
                </a:moveTo>
                <a:cubicBezTo>
                  <a:pt x="3104" y="21138"/>
                  <a:pt x="12363" y="229"/>
                  <a:pt x="18621" y="25"/>
                </a:cubicBezTo>
                <a:cubicBezTo>
                  <a:pt x="24879" y="-178"/>
                  <a:pt x="34392" y="20121"/>
                  <a:pt x="37546" y="241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cxnSp>
        <p:nvCxnSpPr>
          <p:cNvPr id="1401" name="Google Shape;1401;p109"/>
          <p:cNvCxnSpPr/>
          <p:nvPr/>
        </p:nvCxnSpPr>
        <p:spPr>
          <a:xfrm rot="10800000">
            <a:off x="8100150" y="2445000"/>
            <a:ext cx="0" cy="227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02" name="Google Shape;1402;p109"/>
          <p:cNvSpPr txBox="1"/>
          <p:nvPr/>
        </p:nvSpPr>
        <p:spPr>
          <a:xfrm>
            <a:off x="8166958" y="3236271"/>
            <a:ext cx="83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eQTL</a:t>
            </a:r>
            <a:endParaRPr sz="1800"/>
          </a:p>
        </p:txBody>
      </p:sp>
      <p:sp>
        <p:nvSpPr>
          <p:cNvPr id="1403" name="Google Shape;1403;p109"/>
          <p:cNvSpPr txBox="1"/>
          <p:nvPr/>
        </p:nvSpPr>
        <p:spPr>
          <a:xfrm>
            <a:off x="2392025" y="1717167"/>
            <a:ext cx="6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rSNP</a:t>
            </a:r>
            <a:endParaRPr/>
          </a:p>
        </p:txBody>
      </p:sp>
      <p:sp>
        <p:nvSpPr>
          <p:cNvPr id="1404" name="Google Shape;1404;p109"/>
          <p:cNvSpPr txBox="1"/>
          <p:nvPr/>
        </p:nvSpPr>
        <p:spPr>
          <a:xfrm>
            <a:off x="3786500" y="1717167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tSNP, or eSNP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ucida Sans"/>
              <a:buNone/>
            </a:pPr>
            <a:r>
              <a:rPr lang="en-US"/>
              <a:t>Compare gene expression </a:t>
            </a:r>
            <a:br>
              <a:rPr lang="en-US"/>
            </a:br>
            <a:r>
              <a:rPr lang="en-US"/>
              <a:t>across treatment,</a:t>
            </a:r>
            <a:br>
              <a:rPr lang="en-US"/>
            </a:br>
            <a:r>
              <a:rPr lang="en-US"/>
              <a:t>within cell line</a:t>
            </a:r>
            <a:endParaRPr/>
          </a:p>
        </p:txBody>
      </p:sp>
      <p:grpSp>
        <p:nvGrpSpPr>
          <p:cNvPr id="319" name="Google Shape;319;p44"/>
          <p:cNvGrpSpPr/>
          <p:nvPr/>
        </p:nvGrpSpPr>
        <p:grpSpPr>
          <a:xfrm>
            <a:off x="437275" y="1642027"/>
            <a:ext cx="317562" cy="1420078"/>
            <a:chOff x="5142703" y="3552511"/>
            <a:chExt cx="317562" cy="1420078"/>
          </a:xfrm>
        </p:grpSpPr>
        <p:sp>
          <p:nvSpPr>
            <p:cNvPr id="320" name="Google Shape;320;p44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44"/>
          <p:cNvGrpSpPr/>
          <p:nvPr/>
        </p:nvGrpSpPr>
        <p:grpSpPr>
          <a:xfrm>
            <a:off x="827266" y="1639216"/>
            <a:ext cx="317562" cy="1420078"/>
            <a:chOff x="5142703" y="3552511"/>
            <a:chExt cx="317562" cy="1420078"/>
          </a:xfrm>
        </p:grpSpPr>
        <p:sp>
          <p:nvSpPr>
            <p:cNvPr id="323" name="Google Shape;323;p44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44"/>
          <p:cNvGrpSpPr/>
          <p:nvPr/>
        </p:nvGrpSpPr>
        <p:grpSpPr>
          <a:xfrm>
            <a:off x="1219480" y="1639216"/>
            <a:ext cx="317562" cy="1420078"/>
            <a:chOff x="5142703" y="3552511"/>
            <a:chExt cx="317562" cy="1420078"/>
          </a:xfrm>
        </p:grpSpPr>
        <p:sp>
          <p:nvSpPr>
            <p:cNvPr id="326" name="Google Shape;326;p44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44"/>
          <p:cNvGrpSpPr/>
          <p:nvPr/>
        </p:nvGrpSpPr>
        <p:grpSpPr>
          <a:xfrm>
            <a:off x="1604835" y="1642027"/>
            <a:ext cx="317562" cy="1420078"/>
            <a:chOff x="5142703" y="3552511"/>
            <a:chExt cx="317562" cy="1420078"/>
          </a:xfrm>
        </p:grpSpPr>
        <p:sp>
          <p:nvSpPr>
            <p:cNvPr id="329" name="Google Shape;329;p44"/>
            <p:cNvSpPr/>
            <p:nvPr/>
          </p:nvSpPr>
          <p:spPr>
            <a:xfrm>
              <a:off x="5142703" y="3552511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5142704" y="4107339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538CD5"/>
                </a:gs>
                <a:gs pos="100000">
                  <a:srgbClr val="0F243E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44"/>
          <p:cNvGrpSpPr/>
          <p:nvPr/>
        </p:nvGrpSpPr>
        <p:grpSpPr>
          <a:xfrm>
            <a:off x="430893" y="4456143"/>
            <a:ext cx="1485122" cy="1422889"/>
            <a:chOff x="6904465" y="4558236"/>
            <a:chExt cx="1485122" cy="1422889"/>
          </a:xfrm>
        </p:grpSpPr>
        <p:sp>
          <p:nvSpPr>
            <p:cNvPr id="332" name="Google Shape;332;p44"/>
            <p:cNvSpPr/>
            <p:nvPr/>
          </p:nvSpPr>
          <p:spPr>
            <a:xfrm>
              <a:off x="690446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690446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7294456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7294457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7686670" y="4558236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7686671" y="5113064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8072025" y="4561047"/>
              <a:ext cx="317561" cy="865250"/>
            </a:xfrm>
            <a:prstGeom prst="flowChartMagneticDisk">
              <a:avLst/>
            </a:prstGeom>
            <a:solidFill>
              <a:srgbClr val="B7CCE4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8072026" y="5115875"/>
              <a:ext cx="317561" cy="865250"/>
            </a:xfrm>
            <a:prstGeom prst="flowChartMagneticDisk">
              <a:avLst/>
            </a:prstGeom>
            <a:gradFill>
              <a:gsLst>
                <a:gs pos="0">
                  <a:srgbClr val="953734"/>
                </a:gs>
                <a:gs pos="100000">
                  <a:srgbClr val="3F3151"/>
                </a:gs>
              </a:gsLst>
              <a:lin ang="5400000" scaled="0"/>
            </a:gra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40" name="Google Shape;340;p44"/>
          <p:cNvCxnSpPr/>
          <p:nvPr/>
        </p:nvCxnSpPr>
        <p:spPr>
          <a:xfrm flipH="1">
            <a:off x="574660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41" name="Google Shape;341;p44"/>
          <p:cNvCxnSpPr/>
          <p:nvPr/>
        </p:nvCxnSpPr>
        <p:spPr>
          <a:xfrm flipH="1">
            <a:off x="970269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42" name="Google Shape;342;p44"/>
          <p:cNvCxnSpPr/>
          <p:nvPr/>
        </p:nvCxnSpPr>
        <p:spPr>
          <a:xfrm flipH="1">
            <a:off x="1362107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43" name="Google Shape;343;p44"/>
          <p:cNvCxnSpPr/>
          <p:nvPr/>
        </p:nvCxnSpPr>
        <p:spPr>
          <a:xfrm flipH="1">
            <a:off x="1740432" y="3295865"/>
            <a:ext cx="16195" cy="865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44" name="Google Shape;344;p44"/>
          <p:cNvSpPr txBox="1"/>
          <p:nvPr/>
        </p:nvSpPr>
        <p:spPr>
          <a:xfrm>
            <a:off x="2033294" y="2021613"/>
            <a:ext cx="12317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/>
          </a:p>
        </p:txBody>
      </p:sp>
      <p:sp>
        <p:nvSpPr>
          <p:cNvPr id="345" name="Google Shape;345;p44"/>
          <p:cNvSpPr txBox="1"/>
          <p:nvPr/>
        </p:nvSpPr>
        <p:spPr>
          <a:xfrm>
            <a:off x="1958646" y="4631706"/>
            <a:ext cx="126837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treated 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dex.</a:t>
            </a:r>
            <a:endParaRPr/>
          </a:p>
        </p:txBody>
      </p:sp>
      <p:sp>
        <p:nvSpPr>
          <p:cNvPr id="346" name="Google Shape;346;p44"/>
          <p:cNvSpPr txBox="1"/>
          <p:nvPr/>
        </p:nvSpPr>
        <p:spPr>
          <a:xfrm>
            <a:off x="148628" y="1007916"/>
            <a:ext cx="2255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cDNA libraries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44"/>
          <p:cNvGrpSpPr/>
          <p:nvPr/>
        </p:nvGrpSpPr>
        <p:grpSpPr>
          <a:xfrm>
            <a:off x="2984588" y="1422670"/>
            <a:ext cx="6128711" cy="5054329"/>
            <a:chOff x="2984588" y="1422670"/>
            <a:chExt cx="6128711" cy="5054329"/>
          </a:xfrm>
        </p:grpSpPr>
        <p:grpSp>
          <p:nvGrpSpPr>
            <p:cNvPr id="348" name="Google Shape;348;p44"/>
            <p:cNvGrpSpPr/>
            <p:nvPr/>
          </p:nvGrpSpPr>
          <p:grpSpPr>
            <a:xfrm>
              <a:off x="2984588" y="1422670"/>
              <a:ext cx="6128711" cy="5054329"/>
              <a:chOff x="2984588" y="1422670"/>
              <a:chExt cx="6128711" cy="5054329"/>
            </a:xfrm>
          </p:grpSpPr>
          <p:pic>
            <p:nvPicPr>
              <p:cNvPr id="349" name="Google Shape;349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17864"/>
              <a:stretch/>
            </p:blipFill>
            <p:spPr>
              <a:xfrm>
                <a:off x="5991300" y="4143750"/>
                <a:ext cx="3083601" cy="2333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915112" y="1544761"/>
                <a:ext cx="3198187" cy="2116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Google Shape;351;p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984588" y="2565987"/>
                <a:ext cx="2870027" cy="2195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2" name="Google Shape;352;p44"/>
              <p:cNvSpPr txBox="1"/>
              <p:nvPr/>
            </p:nvSpPr>
            <p:spPr>
              <a:xfrm>
                <a:off x="6792582" y="1422670"/>
                <a:ext cx="986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PCA plot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44"/>
              <p:cNvSpPr txBox="1"/>
              <p:nvPr/>
            </p:nvSpPr>
            <p:spPr>
              <a:xfrm>
                <a:off x="7086877" y="3864929"/>
                <a:ext cx="1424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ounts plot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44"/>
              <p:cNvSpPr txBox="1"/>
              <p:nvPr/>
            </p:nvSpPr>
            <p:spPr>
              <a:xfrm>
                <a:off x="4044577" y="2326429"/>
                <a:ext cx="1424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 plot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5" name="Google Shape;355;p44"/>
            <p:cNvSpPr/>
            <p:nvPr/>
          </p:nvSpPr>
          <p:spPr>
            <a:xfrm>
              <a:off x="5157125" y="2976525"/>
              <a:ext cx="1395600" cy="1384675"/>
            </a:xfrm>
            <a:custGeom>
              <a:rect b="b" l="l" r="r" t="t"/>
              <a:pathLst>
                <a:path extrusionOk="0" h="55387" w="55824">
                  <a:moveTo>
                    <a:pt x="0" y="0"/>
                  </a:moveTo>
                  <a:cubicBezTo>
                    <a:pt x="10274" y="2934"/>
                    <a:pt x="21104" y="8721"/>
                    <a:pt x="26604" y="17881"/>
                  </a:cubicBezTo>
                  <a:cubicBezTo>
                    <a:pt x="34762" y="31468"/>
                    <a:pt x="39976" y="55387"/>
                    <a:pt x="55824" y="553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Does it make sense to do DE across tissues?</a:t>
            </a:r>
            <a:endParaRPr sz="2800"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950" y="1181550"/>
            <a:ext cx="4386100" cy="48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144" y="6278788"/>
            <a:ext cx="39624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